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9" r:id="rId34"/>
    <p:sldId id="288" r:id="rId35"/>
    <p:sldId id="290" r:id="rId36"/>
    <p:sldId id="291" r:id="rId37"/>
    <p:sldId id="292" r:id="rId38"/>
    <p:sldId id="293" r:id="rId3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60" d="100"/>
          <a:sy n="60" d="100"/>
        </p:scale>
        <p:origin x="-1434" y="-9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en-US" smtClean="0"/>
              <a:t>Click to edit Master title style</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4554C470-B881-45A3-AA38-BC39654B2FFD}" type="datetimeFigureOut">
              <a:rPr lang="en-US" smtClean="0"/>
              <a:t>3/6/2014</a:t>
            </a:fld>
            <a:endParaRPr lang="en-US"/>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en-US"/>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B812D411-8279-4E83-AA8F-0354295FE8C5}" type="slidenum">
              <a:rPr lang="en-US" smtClean="0"/>
              <a:t>‹#›</a:t>
            </a:fld>
            <a:endParaRPr lang="en-US"/>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4C470-B881-45A3-AA38-BC39654B2FFD}"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2D411-8279-4E83-AA8F-0354295FE8C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en-US" smtClean="0"/>
              <a:t>Click to edit Master title style</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554C470-B881-45A3-AA38-BC39654B2FFD}"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2D411-8279-4E83-AA8F-0354295FE8C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554C470-B881-45A3-AA38-BC39654B2FFD}"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2D411-8279-4E83-AA8F-0354295FE8C5}"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554C470-B881-45A3-AA38-BC39654B2FFD}" type="datetimeFigureOut">
              <a:rPr lang="en-US" smtClean="0"/>
              <a:t>3/6/2014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2D411-8279-4E83-AA8F-0354295FE8C5}"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Date Placeholder 4"/>
          <p:cNvSpPr>
            <a:spLocks noGrp="1"/>
          </p:cNvSpPr>
          <p:nvPr>
            <p:ph type="dt" sz="half" idx="10"/>
          </p:nvPr>
        </p:nvSpPr>
        <p:spPr/>
        <p:txBody>
          <a:bodyPr/>
          <a:lstStyle/>
          <a:p>
            <a:fld id="{4554C470-B881-45A3-AA38-BC39654B2FFD}" type="datetimeFigureOut">
              <a:rPr lang="en-US" smtClean="0"/>
              <a:t>3/6/2014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2D411-8279-4E83-AA8F-0354295FE8C5}" type="slidenum">
              <a:rPr lang="en-US" smtClean="0"/>
              <a:t>‹#›</a:t>
            </a:fld>
            <a:endParaRPr lang="en-US"/>
          </a:p>
        </p:txBody>
      </p:sp>
      <p:sp>
        <p:nvSpPr>
          <p:cNvPr id="9" name="Content Placeholder 8"/>
          <p:cNvSpPr>
            <a:spLocks noGrp="1"/>
          </p:cNvSpPr>
          <p:nvPr>
            <p:ph sz="quarter" idx="13"/>
          </p:nvPr>
        </p:nvSpPr>
        <p:spPr>
          <a:xfrm>
            <a:off x="1042416" y="2313432"/>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554C470-B881-45A3-AA38-BC39654B2FFD}" type="datetimeFigureOut">
              <a:rPr lang="en-US" smtClean="0"/>
              <a:t>3/6/2014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2D411-8279-4E83-AA8F-0354295FE8C5}"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554C470-B881-45A3-AA38-BC39654B2FFD}" type="datetimeFigureOut">
              <a:rPr lang="en-US" smtClean="0"/>
              <a:t>3/6/2014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2D411-8279-4E83-AA8F-0354295FE8C5}"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54C470-B881-45A3-AA38-BC39654B2FFD}" type="datetimeFigureOut">
              <a:rPr lang="en-US" smtClean="0"/>
              <a:t>3/6/2014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2D411-8279-4E83-AA8F-0354295FE8C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4554C470-B881-45A3-AA38-BC39654B2FFD}" type="datetimeFigureOut">
              <a:rPr lang="en-US" smtClean="0"/>
              <a:t>3/6/2014</a:t>
            </a:fld>
            <a:endParaRPr lang="en-US"/>
          </a:p>
        </p:txBody>
      </p:sp>
      <p:sp>
        <p:nvSpPr>
          <p:cNvPr id="7" name="Slide Number Placeholder 6"/>
          <p:cNvSpPr>
            <a:spLocks noGrp="1"/>
          </p:cNvSpPr>
          <p:nvPr>
            <p:ph type="sldNum" sz="quarter" idx="12"/>
          </p:nvPr>
        </p:nvSpPr>
        <p:spPr/>
        <p:txBody>
          <a:bodyPr/>
          <a:lstStyle/>
          <a:p>
            <a:fld id="{B812D411-8279-4E83-AA8F-0354295FE8C5}" type="slidenum">
              <a:rPr lang="en-US" smtClean="0"/>
              <a:t>‹#›</a:t>
            </a:fld>
            <a:endParaRPr lang="en-US"/>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en-US" smtClean="0"/>
              <a:t>Click to edit Master title style</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554C470-B881-45A3-AA38-BC39654B2FFD}" type="datetimeFigureOut">
              <a:rPr lang="en-US" smtClean="0"/>
              <a:t>3/6/2014</a:t>
            </a:fld>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en-US"/>
          </a:p>
        </p:txBody>
      </p:sp>
      <p:sp>
        <p:nvSpPr>
          <p:cNvPr id="7" name="Slide Number Placeholder 6"/>
          <p:cNvSpPr>
            <a:spLocks noGrp="1"/>
          </p:cNvSpPr>
          <p:nvPr>
            <p:ph type="sldNum" sz="quarter" idx="12"/>
          </p:nvPr>
        </p:nvSpPr>
        <p:spPr/>
        <p:txBody>
          <a:bodyPr/>
          <a:lstStyle/>
          <a:p>
            <a:fld id="{B812D411-8279-4E83-AA8F-0354295FE8C5}"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4554C470-B881-45A3-AA38-BC39654B2FFD}" type="datetimeFigureOut">
              <a:rPr lang="en-US" smtClean="0"/>
              <a:t>3/6/2014</a:t>
            </a:fld>
            <a:endParaRPr lang="en-US"/>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en-US"/>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B812D411-8279-4E83-AA8F-0354295FE8C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8.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9.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30.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33.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End Of Course</a:t>
            </a:r>
            <a:endParaRPr lang="en-US" dirty="0"/>
          </a:p>
        </p:txBody>
      </p:sp>
      <p:sp>
        <p:nvSpPr>
          <p:cNvPr id="3" name="Subtitle 2"/>
          <p:cNvSpPr>
            <a:spLocks noGrp="1"/>
          </p:cNvSpPr>
          <p:nvPr>
            <p:ph type="subTitle" idx="1"/>
          </p:nvPr>
        </p:nvSpPr>
        <p:spPr/>
        <p:txBody>
          <a:bodyPr/>
          <a:lstStyle/>
          <a:p>
            <a:r>
              <a:rPr lang="en-US" dirty="0" smtClean="0"/>
              <a:t>Interim Review </a:t>
            </a:r>
            <a:endParaRPr lang="en-US" dirty="0"/>
          </a:p>
        </p:txBody>
      </p:sp>
    </p:spTree>
    <p:extLst>
      <p:ext uri="{BB962C8B-B14F-4D97-AF65-F5344CB8AC3E}">
        <p14:creationId xmlns:p14="http://schemas.microsoft.com/office/powerpoint/2010/main" val="3693463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following passage is from a historical account by William Bradford.</a:t>
            </a:r>
          </a:p>
          <a:p>
            <a:endParaRPr lang="en-US" dirty="0"/>
          </a:p>
          <a:p>
            <a:endParaRPr lang="en-US" dirty="0" smtClean="0"/>
          </a:p>
          <a:p>
            <a:endParaRPr lang="en-US" dirty="0"/>
          </a:p>
          <a:p>
            <a:endParaRPr lang="en-US" dirty="0" smtClean="0"/>
          </a:p>
          <a:p>
            <a:r>
              <a:rPr lang="en-US" dirty="0" smtClean="0"/>
              <a:t>What is the outcome of the decision described?</a:t>
            </a:r>
          </a:p>
          <a:p>
            <a:pPr marL="68580" indent="0">
              <a:buNone/>
            </a:pPr>
            <a:r>
              <a:rPr lang="en-US" dirty="0" smtClean="0"/>
              <a:t>A. The colonists established a limited monarchy. </a:t>
            </a:r>
          </a:p>
          <a:p>
            <a:pPr marL="68580" indent="0">
              <a:buNone/>
            </a:pPr>
            <a:r>
              <a:rPr lang="en-US" dirty="0" smtClean="0"/>
              <a:t>B. The colonists established an autocracy. </a:t>
            </a:r>
          </a:p>
          <a:p>
            <a:pPr marL="68580" indent="0">
              <a:buNone/>
            </a:pPr>
            <a:r>
              <a:rPr lang="en-US" dirty="0" smtClean="0"/>
              <a:t>C. The colonists chose self-government.</a:t>
            </a:r>
          </a:p>
          <a:p>
            <a:pPr marL="68580" indent="0">
              <a:buNone/>
            </a:pPr>
            <a:r>
              <a:rPr lang="en-US" dirty="0" smtClean="0"/>
              <a:t>D. The colonists chose natural law. </a:t>
            </a:r>
          </a:p>
        </p:txBody>
      </p:sp>
      <p:sp>
        <p:nvSpPr>
          <p:cNvPr id="4" name="Rectangle 3"/>
          <p:cNvSpPr/>
          <p:nvPr/>
        </p:nvSpPr>
        <p:spPr>
          <a:xfrm>
            <a:off x="1752600" y="1676400"/>
            <a:ext cx="60198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That when they came ashore they would use their own liberty, for none had power to command them… </a:t>
            </a:r>
            <a:endParaRPr lang="en-US" sz="14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9645" y="4419600"/>
            <a:ext cx="312782" cy="533400"/>
          </a:xfrm>
          <a:prstGeom prst="rect">
            <a:avLst/>
          </a:prstGeom>
        </p:spPr>
      </p:pic>
    </p:spTree>
    <p:extLst>
      <p:ext uri="{BB962C8B-B14F-4D97-AF65-F5344CB8AC3E}">
        <p14:creationId xmlns:p14="http://schemas.microsoft.com/office/powerpoint/2010/main" val="2505726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3810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Why did many colonists believe that a series of British policies was unfair? </a:t>
            </a:r>
          </a:p>
          <a:p>
            <a:pPr marL="68580" indent="0">
              <a:buNone/>
            </a:pPr>
            <a:endParaRPr lang="en-US" dirty="0" smtClean="0"/>
          </a:p>
          <a:p>
            <a:pPr marL="68580" indent="0">
              <a:buNone/>
            </a:pPr>
            <a:r>
              <a:rPr lang="en-US" dirty="0" smtClean="0"/>
              <a:t>F. The colonists believed parliament designed the policies to create conflict among colonists.</a:t>
            </a:r>
          </a:p>
          <a:p>
            <a:pPr marL="68580" indent="0">
              <a:buNone/>
            </a:pPr>
            <a:r>
              <a:rPr lang="en-US" dirty="0" smtClean="0"/>
              <a:t>G. The colonists believed parliament unequally enforced the policies throughout the colonies. </a:t>
            </a:r>
          </a:p>
          <a:p>
            <a:pPr marL="68580" indent="0">
              <a:buNone/>
            </a:pPr>
            <a:r>
              <a:rPr lang="en-US" dirty="0" smtClean="0"/>
              <a:t>H. The colonists viewed the policies as limiting their ability to travel.</a:t>
            </a:r>
          </a:p>
          <a:p>
            <a:pPr marL="68580" indent="0">
              <a:buNone/>
            </a:pPr>
            <a:r>
              <a:rPr lang="en-US" dirty="0" smtClean="0"/>
              <a:t>I. The colonists viewed the policies as a violation of their rights. </a:t>
            </a:r>
          </a:p>
          <a:p>
            <a:pPr marL="6858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4648200"/>
            <a:ext cx="381000" cy="533400"/>
          </a:xfrm>
          <a:prstGeom prst="rect">
            <a:avLst/>
          </a:prstGeom>
        </p:spPr>
      </p:pic>
    </p:spTree>
    <p:extLst>
      <p:ext uri="{BB962C8B-B14F-4D97-AF65-F5344CB8AC3E}">
        <p14:creationId xmlns:p14="http://schemas.microsoft.com/office/powerpoint/2010/main" val="3956203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28600"/>
            <a:ext cx="7024744" cy="228600"/>
          </a:xfrm>
        </p:spPr>
        <p:txBody>
          <a:bodyPr>
            <a:normAutofit fontScale="90000"/>
          </a:bodyPr>
          <a:lstStyle/>
          <a:p>
            <a:endParaRPr lang="en-US" dirty="0"/>
          </a:p>
        </p:txBody>
      </p:sp>
      <p:sp>
        <p:nvSpPr>
          <p:cNvPr id="3" name="Content Placeholder 2"/>
          <p:cNvSpPr>
            <a:spLocks noGrp="1"/>
          </p:cNvSpPr>
          <p:nvPr>
            <p:ph idx="1"/>
          </p:nvPr>
        </p:nvSpPr>
        <p:spPr>
          <a:xfrm>
            <a:off x="457200" y="696686"/>
            <a:ext cx="8229600" cy="5856514"/>
          </a:xfrm>
        </p:spPr>
        <p:txBody>
          <a:bodyPr/>
          <a:lstStyle/>
          <a:p>
            <a:r>
              <a:rPr lang="en-US" dirty="0" smtClean="0"/>
              <a:t>Which option represents an organization that does </a:t>
            </a:r>
            <a:r>
              <a:rPr lang="en-US" b="1" dirty="0" smtClean="0"/>
              <a:t>NOT </a:t>
            </a:r>
            <a:r>
              <a:rPr lang="en-US" dirty="0" smtClean="0"/>
              <a:t>try to influence public perspectives or policies. </a:t>
            </a:r>
          </a:p>
          <a:p>
            <a:pPr marL="68580" indent="0">
              <a:buNone/>
            </a:pPr>
            <a:endParaRPr lang="en-US" dirty="0" smtClean="0"/>
          </a:p>
          <a:p>
            <a:pPr marL="68580" indent="0">
              <a:buNone/>
            </a:pPr>
            <a:r>
              <a:rPr lang="en-US" dirty="0" smtClean="0"/>
              <a:t>A. Political action committee</a:t>
            </a:r>
          </a:p>
          <a:p>
            <a:pPr marL="68580" indent="0">
              <a:buNone/>
            </a:pPr>
            <a:r>
              <a:rPr lang="en-US" dirty="0" smtClean="0"/>
              <a:t>B. Special interest group </a:t>
            </a:r>
          </a:p>
          <a:p>
            <a:pPr marL="68580" indent="0">
              <a:buNone/>
            </a:pPr>
            <a:r>
              <a:rPr lang="en-US" dirty="0" smtClean="0"/>
              <a:t>C. Independent agency</a:t>
            </a:r>
          </a:p>
          <a:p>
            <a:pPr marL="68580" indent="0">
              <a:buNone/>
            </a:pPr>
            <a:r>
              <a:rPr lang="en-US" dirty="0" smtClean="0"/>
              <a:t>D. Political party </a:t>
            </a:r>
          </a:p>
          <a:p>
            <a:pPr marL="6858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2667000"/>
            <a:ext cx="473165" cy="533400"/>
          </a:xfrm>
          <a:prstGeom prst="rect">
            <a:avLst/>
          </a:prstGeom>
        </p:spPr>
      </p:pic>
    </p:spTree>
    <p:extLst>
      <p:ext uri="{BB962C8B-B14F-4D97-AF65-F5344CB8AC3E}">
        <p14:creationId xmlns:p14="http://schemas.microsoft.com/office/powerpoint/2010/main" val="3506686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
            <a:ext cx="7024744" cy="3810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Which Level of government has the authority to raise an army?</a:t>
            </a:r>
          </a:p>
          <a:p>
            <a:pPr marL="68580" indent="0">
              <a:buNone/>
            </a:pPr>
            <a:endParaRPr lang="en-US" dirty="0" smtClean="0"/>
          </a:p>
          <a:p>
            <a:pPr marL="68580" indent="0">
              <a:buNone/>
            </a:pPr>
            <a:r>
              <a:rPr lang="en-US" dirty="0" smtClean="0"/>
              <a:t>A. federal</a:t>
            </a:r>
          </a:p>
          <a:p>
            <a:pPr marL="68580" indent="0">
              <a:buNone/>
            </a:pPr>
            <a:r>
              <a:rPr lang="en-US" dirty="0" smtClean="0"/>
              <a:t>B. local</a:t>
            </a:r>
          </a:p>
          <a:p>
            <a:pPr marL="68580" indent="0">
              <a:buNone/>
            </a:pPr>
            <a:r>
              <a:rPr lang="en-US" dirty="0" smtClean="0"/>
              <a:t>C. municipal</a:t>
            </a:r>
          </a:p>
          <a:p>
            <a:pPr marL="68580" indent="0">
              <a:buNone/>
            </a:pPr>
            <a:r>
              <a:rPr lang="en-US" dirty="0" smtClean="0"/>
              <a:t>D. state</a:t>
            </a:r>
          </a:p>
          <a:p>
            <a:pPr marL="6858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1" y="1752600"/>
            <a:ext cx="533400" cy="609600"/>
          </a:xfrm>
          <a:prstGeom prst="rect">
            <a:avLst/>
          </a:prstGeom>
        </p:spPr>
      </p:pic>
    </p:spTree>
    <p:extLst>
      <p:ext uri="{BB962C8B-B14F-4D97-AF65-F5344CB8AC3E}">
        <p14:creationId xmlns:p14="http://schemas.microsoft.com/office/powerpoint/2010/main" val="547650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90600" y="3048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Which example reflects a main goal of the Preamble to the U.S. Constitution?</a:t>
            </a:r>
          </a:p>
          <a:p>
            <a:endParaRPr lang="en-US" dirty="0"/>
          </a:p>
          <a:p>
            <a:pPr marL="68580" indent="0">
              <a:buNone/>
            </a:pPr>
            <a:r>
              <a:rPr lang="en-US" dirty="0" smtClean="0"/>
              <a:t>F. Congress passes a bill to reform tax laws for both businesses and individuals. </a:t>
            </a:r>
          </a:p>
          <a:p>
            <a:pPr marL="68580" indent="0">
              <a:buNone/>
            </a:pPr>
            <a:r>
              <a:rPr lang="en-US" dirty="0" smtClean="0"/>
              <a:t>G. A </a:t>
            </a:r>
            <a:r>
              <a:rPr lang="en-US" dirty="0"/>
              <a:t>N</a:t>
            </a:r>
            <a:r>
              <a:rPr lang="en-US" dirty="0" smtClean="0"/>
              <a:t>ational Guard unit is sent to help a state prepare for natural disasters. </a:t>
            </a:r>
          </a:p>
          <a:p>
            <a:pPr marL="68580" indent="0">
              <a:buNone/>
            </a:pPr>
            <a:r>
              <a:rPr lang="en-US" dirty="0" smtClean="0"/>
              <a:t>H. The president authorizes humanitarian aid to be sent to another country.</a:t>
            </a:r>
          </a:p>
          <a:p>
            <a:pPr marL="68580" indent="0">
              <a:buNone/>
            </a:pPr>
            <a:r>
              <a:rPr lang="en-US" dirty="0" smtClean="0"/>
              <a:t>I. A jury decides whether a criminal defendant is guilty or not guilty. </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4267200"/>
            <a:ext cx="342900" cy="419100"/>
          </a:xfrm>
          <a:prstGeom prst="rect">
            <a:avLst/>
          </a:prstGeom>
        </p:spPr>
      </p:pic>
    </p:spTree>
    <p:extLst>
      <p:ext uri="{BB962C8B-B14F-4D97-AF65-F5344CB8AC3E}">
        <p14:creationId xmlns:p14="http://schemas.microsoft.com/office/powerpoint/2010/main" val="22465815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28600"/>
            <a:ext cx="7024744" cy="3048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normAutofit/>
          </a:bodyPr>
          <a:lstStyle/>
          <a:p>
            <a:r>
              <a:rPr lang="en-US" dirty="0" smtClean="0"/>
              <a:t>The passage below is from the </a:t>
            </a:r>
            <a:r>
              <a:rPr lang="en-US" i="1" dirty="0" smtClean="0"/>
              <a:t>I Have A Dream </a:t>
            </a:r>
            <a:r>
              <a:rPr lang="en-US" dirty="0" smtClean="0"/>
              <a:t>speech by Martin Luther King Jr. in 1963. </a:t>
            </a:r>
          </a:p>
          <a:p>
            <a:endParaRPr lang="en-US" dirty="0"/>
          </a:p>
          <a:p>
            <a:endParaRPr lang="en-US" dirty="0" smtClean="0"/>
          </a:p>
          <a:p>
            <a:endParaRPr lang="en-US" dirty="0"/>
          </a:p>
          <a:p>
            <a:endParaRPr lang="en-US" dirty="0" smtClean="0"/>
          </a:p>
          <a:p>
            <a:r>
              <a:rPr lang="en-US" dirty="0" smtClean="0"/>
              <a:t>Which public policy perspective reflects the views of the author? </a:t>
            </a:r>
          </a:p>
          <a:p>
            <a:pPr marL="68580" indent="0">
              <a:buNone/>
            </a:pPr>
            <a:r>
              <a:rPr lang="en-US" dirty="0" smtClean="0"/>
              <a:t>A. Racial segregation </a:t>
            </a:r>
          </a:p>
          <a:p>
            <a:pPr marL="68580" indent="0">
              <a:buNone/>
            </a:pPr>
            <a:r>
              <a:rPr lang="en-US" dirty="0" smtClean="0"/>
              <a:t>B. Racial tolerance</a:t>
            </a:r>
          </a:p>
          <a:p>
            <a:pPr marL="68580" indent="0">
              <a:buNone/>
            </a:pPr>
            <a:r>
              <a:rPr lang="en-US" dirty="0" smtClean="0"/>
              <a:t>C. Racial prejudice</a:t>
            </a:r>
          </a:p>
          <a:p>
            <a:pPr marL="68580" indent="0">
              <a:buNone/>
            </a:pPr>
            <a:r>
              <a:rPr lang="en-US" dirty="0" smtClean="0"/>
              <a:t>D. Racial equality </a:t>
            </a:r>
          </a:p>
          <a:p>
            <a:pPr marL="68580" indent="0">
              <a:buNone/>
            </a:pPr>
            <a:r>
              <a:rPr lang="en-US" i="1" dirty="0" smtClean="0"/>
              <a:t> </a:t>
            </a:r>
            <a:endParaRPr lang="en-US" dirty="0"/>
          </a:p>
        </p:txBody>
      </p:sp>
      <p:sp>
        <p:nvSpPr>
          <p:cNvPr id="4" name="Rectangle 3"/>
          <p:cNvSpPr/>
          <p:nvPr/>
        </p:nvSpPr>
        <p:spPr>
          <a:xfrm>
            <a:off x="1066800" y="1621971"/>
            <a:ext cx="71628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I have a dream that my four little children will one day live in a nation where they will not be judged by the color of their skin but by the content of their character. </a:t>
            </a:r>
            <a:endParaRPr lang="en-US" sz="16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7669" y="5257800"/>
            <a:ext cx="320765" cy="533400"/>
          </a:xfrm>
          <a:prstGeom prst="rect">
            <a:avLst/>
          </a:prstGeom>
        </p:spPr>
      </p:pic>
    </p:spTree>
    <p:extLst>
      <p:ext uri="{BB962C8B-B14F-4D97-AF65-F5344CB8AC3E}">
        <p14:creationId xmlns:p14="http://schemas.microsoft.com/office/powerpoint/2010/main" val="3227231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381000"/>
            <a:ext cx="7024744" cy="45719"/>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passage below is from Adam Smith in his 1776 book, </a:t>
            </a:r>
            <a:r>
              <a:rPr lang="en-US" i="1" dirty="0" smtClean="0"/>
              <a:t>The Wealth of Nations</a:t>
            </a:r>
            <a:r>
              <a:rPr lang="en-US" dirty="0" smtClean="0"/>
              <a:t>.</a:t>
            </a:r>
          </a:p>
          <a:p>
            <a:endParaRPr lang="en-US" dirty="0"/>
          </a:p>
          <a:p>
            <a:endParaRPr lang="en-US" dirty="0" smtClean="0"/>
          </a:p>
          <a:p>
            <a:endParaRPr lang="en-US" dirty="0"/>
          </a:p>
          <a:p>
            <a:endParaRPr lang="en-US" dirty="0" smtClean="0"/>
          </a:p>
          <a:p>
            <a:r>
              <a:rPr lang="en-US" dirty="0" smtClean="0"/>
              <a:t>Which option represents an impact of this view of individual rights?</a:t>
            </a:r>
          </a:p>
          <a:p>
            <a:endParaRPr lang="en-US" dirty="0" smtClean="0"/>
          </a:p>
          <a:p>
            <a:pPr marL="68580" indent="0">
              <a:buNone/>
            </a:pPr>
            <a:r>
              <a:rPr lang="en-US" dirty="0" smtClean="0"/>
              <a:t>A. Government discourages personal liberties.</a:t>
            </a:r>
          </a:p>
          <a:p>
            <a:pPr marL="68580" indent="0">
              <a:buNone/>
            </a:pPr>
            <a:r>
              <a:rPr lang="en-US" dirty="0" smtClean="0"/>
              <a:t>B. Government supports economic freedoms.</a:t>
            </a:r>
          </a:p>
          <a:p>
            <a:pPr marL="68580" indent="0">
              <a:buNone/>
            </a:pPr>
            <a:r>
              <a:rPr lang="en-US" dirty="0" smtClean="0"/>
              <a:t>C. Government advances socialist reforms.</a:t>
            </a:r>
          </a:p>
          <a:p>
            <a:pPr marL="68580" indent="0">
              <a:buNone/>
            </a:pPr>
            <a:r>
              <a:rPr lang="en-US" dirty="0" smtClean="0"/>
              <a:t>D. Government seizes personal property. </a:t>
            </a:r>
            <a:endParaRPr lang="en-US" dirty="0"/>
          </a:p>
        </p:txBody>
      </p:sp>
      <p:sp>
        <p:nvSpPr>
          <p:cNvPr id="4" name="Rectangle 3"/>
          <p:cNvSpPr/>
          <p:nvPr/>
        </p:nvSpPr>
        <p:spPr>
          <a:xfrm>
            <a:off x="1676400" y="1600200"/>
            <a:ext cx="5715000" cy="1371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By pursing his own interest he frequently promotes that of the society…</a:t>
            </a:r>
            <a:endParaRPr lang="en-US"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7552" y="4800600"/>
            <a:ext cx="396965" cy="533400"/>
          </a:xfrm>
          <a:prstGeom prst="rect">
            <a:avLst/>
          </a:prstGeom>
        </p:spPr>
      </p:pic>
    </p:spTree>
    <p:extLst>
      <p:ext uri="{BB962C8B-B14F-4D97-AF65-F5344CB8AC3E}">
        <p14:creationId xmlns:p14="http://schemas.microsoft.com/office/powerpoint/2010/main" val="217384556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28600"/>
            <a:ext cx="7024744" cy="3048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views below relate to voting.</a:t>
            </a:r>
          </a:p>
          <a:p>
            <a:endParaRPr lang="en-US" dirty="0"/>
          </a:p>
          <a:p>
            <a:endParaRPr lang="en-US" dirty="0" smtClean="0"/>
          </a:p>
          <a:p>
            <a:endParaRPr lang="en-US" dirty="0"/>
          </a:p>
          <a:p>
            <a:endParaRPr lang="en-US" dirty="0" smtClean="0"/>
          </a:p>
          <a:p>
            <a:endParaRPr lang="en-US" dirty="0"/>
          </a:p>
          <a:p>
            <a:r>
              <a:rPr lang="en-US" dirty="0" smtClean="0"/>
              <a:t>Which conclusion can be drawn from these arguments?</a:t>
            </a:r>
          </a:p>
          <a:p>
            <a:endParaRPr lang="en-US" dirty="0" smtClean="0"/>
          </a:p>
          <a:p>
            <a:pPr marL="68580" indent="0">
              <a:buNone/>
            </a:pPr>
            <a:r>
              <a:rPr lang="en-US" dirty="0" smtClean="0"/>
              <a:t>F</a:t>
            </a:r>
            <a:r>
              <a:rPr lang="en-US" dirty="0"/>
              <a:t>.</a:t>
            </a:r>
            <a:r>
              <a:rPr lang="en-US" dirty="0" smtClean="0"/>
              <a:t> Citizen participation is not important.  </a:t>
            </a:r>
          </a:p>
          <a:p>
            <a:pPr marL="68580" indent="0">
              <a:buNone/>
            </a:pPr>
            <a:r>
              <a:rPr lang="en-US" dirty="0" smtClean="0"/>
              <a:t>G. Citizen participation is important.</a:t>
            </a:r>
          </a:p>
          <a:p>
            <a:pPr marL="68580" indent="0">
              <a:buNone/>
            </a:pPr>
            <a:r>
              <a:rPr lang="en-US" dirty="0" smtClean="0"/>
              <a:t>H. Citizen participation should be required.</a:t>
            </a:r>
          </a:p>
          <a:p>
            <a:pPr marL="68580" indent="0">
              <a:buNone/>
            </a:pPr>
            <a:r>
              <a:rPr lang="en-US" dirty="0" smtClean="0"/>
              <a:t>I. Citizen participation should be optional. </a:t>
            </a:r>
          </a:p>
          <a:p>
            <a:pPr marL="68580" indent="0">
              <a:buNone/>
            </a:pPr>
            <a:endParaRPr lang="en-US" dirty="0"/>
          </a:p>
        </p:txBody>
      </p:sp>
      <p:sp>
        <p:nvSpPr>
          <p:cNvPr id="4" name="Rectangle 3"/>
          <p:cNvSpPr/>
          <p:nvPr/>
        </p:nvSpPr>
        <p:spPr>
          <a:xfrm>
            <a:off x="914400" y="1524000"/>
            <a:ext cx="2209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1.</a:t>
            </a:r>
          </a:p>
          <a:p>
            <a:pPr algn="ctr"/>
            <a:r>
              <a:rPr lang="en-US" dirty="0" smtClean="0">
                <a:solidFill>
                  <a:schemeClr val="tx1"/>
                </a:solidFill>
              </a:rPr>
              <a:t>All states should require employers to give time off to vote. </a:t>
            </a:r>
            <a:endParaRPr lang="en-US" dirty="0">
              <a:solidFill>
                <a:schemeClr val="tx1"/>
              </a:solidFill>
            </a:endParaRPr>
          </a:p>
        </p:txBody>
      </p:sp>
      <p:sp>
        <p:nvSpPr>
          <p:cNvPr id="5" name="Rectangle 4"/>
          <p:cNvSpPr/>
          <p:nvPr/>
        </p:nvSpPr>
        <p:spPr>
          <a:xfrm>
            <a:off x="5334000" y="1524000"/>
            <a:ext cx="2209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2.</a:t>
            </a:r>
          </a:p>
          <a:p>
            <a:pPr algn="ctr"/>
            <a:r>
              <a:rPr lang="en-US" dirty="0" smtClean="0">
                <a:solidFill>
                  <a:schemeClr val="tx1"/>
                </a:solidFill>
              </a:rPr>
              <a:t>Everyone should make the effort to vote.</a:t>
            </a:r>
            <a:endParaRPr lang="en-US" dirty="0">
              <a:solidFill>
                <a:schemeClr val="tx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4800600"/>
            <a:ext cx="473165" cy="609600"/>
          </a:xfrm>
          <a:prstGeom prst="rect">
            <a:avLst/>
          </a:prstGeom>
        </p:spPr>
      </p:pic>
    </p:spTree>
    <p:extLst>
      <p:ext uri="{BB962C8B-B14F-4D97-AF65-F5344CB8AC3E}">
        <p14:creationId xmlns:p14="http://schemas.microsoft.com/office/powerpoint/2010/main" val="25197468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382000" cy="5867400"/>
          </a:xfrm>
        </p:spPr>
        <p:txBody>
          <a:bodyPr>
            <a:normAutofit/>
          </a:bodyPr>
          <a:lstStyle/>
          <a:p>
            <a:r>
              <a:rPr lang="en-US" dirty="0" smtClean="0"/>
              <a:t>The scenario below describes a family living overseas.</a:t>
            </a:r>
          </a:p>
          <a:p>
            <a:endParaRPr lang="en-US" dirty="0"/>
          </a:p>
          <a:p>
            <a:endParaRPr lang="en-US" dirty="0" smtClean="0"/>
          </a:p>
          <a:p>
            <a:endParaRPr lang="en-US" dirty="0"/>
          </a:p>
          <a:p>
            <a:endParaRPr lang="en-US" dirty="0" smtClean="0"/>
          </a:p>
          <a:p>
            <a:r>
              <a:rPr lang="en-US" dirty="0" smtClean="0"/>
              <a:t>What happened to Jamal and Jada’s son?</a:t>
            </a:r>
          </a:p>
          <a:p>
            <a:pPr marL="68580" indent="0">
              <a:buNone/>
            </a:pPr>
            <a:endParaRPr lang="en-US" dirty="0" smtClean="0"/>
          </a:p>
          <a:p>
            <a:pPr marL="68580" indent="0">
              <a:buNone/>
            </a:pPr>
            <a:r>
              <a:rPr lang="en-US" sz="1800" dirty="0" smtClean="0"/>
              <a:t>A. He was allowed to enter the country because he is an American citizen by birth.</a:t>
            </a:r>
          </a:p>
          <a:p>
            <a:pPr marL="68580" indent="0">
              <a:buNone/>
            </a:pPr>
            <a:r>
              <a:rPr lang="en-US" sz="1800" dirty="0" smtClean="0"/>
              <a:t>B. He was allowed to enter the country because he is under eighteen years old.</a:t>
            </a:r>
          </a:p>
          <a:p>
            <a:pPr marL="68580" indent="0">
              <a:buNone/>
            </a:pPr>
            <a:r>
              <a:rPr lang="en-US" sz="1800" dirty="0" smtClean="0"/>
              <a:t>C. He was granted resident alien status because he had not been naturalized.</a:t>
            </a:r>
          </a:p>
          <a:p>
            <a:pPr marL="68580" indent="0">
              <a:buNone/>
            </a:pPr>
            <a:r>
              <a:rPr lang="en-US" sz="1800" dirty="0" smtClean="0"/>
              <a:t>D. He was sent back to Germany because he is not an American citizen. </a:t>
            </a:r>
          </a:p>
          <a:p>
            <a:pPr marL="68580" indent="0">
              <a:buNone/>
            </a:pPr>
            <a:endParaRPr lang="en-US" dirty="0"/>
          </a:p>
        </p:txBody>
      </p:sp>
      <p:sp>
        <p:nvSpPr>
          <p:cNvPr id="4" name="Rectangle 3"/>
          <p:cNvSpPr/>
          <p:nvPr/>
        </p:nvSpPr>
        <p:spPr>
          <a:xfrm>
            <a:off x="457200" y="1752600"/>
            <a:ext cx="8229600" cy="1219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Jamal was born in New Jersey. He joined the army and was sent to Germany. He married Jada, an American he met in Germany. Jamal and Jada had a son. When Jamal left the army, he and his family returned to the U.S.   </a:t>
            </a:r>
            <a:endParaRPr lang="en-US" sz="14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82115" y="4038600"/>
            <a:ext cx="327841" cy="381000"/>
          </a:xfrm>
          <a:prstGeom prst="rect">
            <a:avLst/>
          </a:prstGeom>
        </p:spPr>
      </p:pic>
    </p:spTree>
    <p:extLst>
      <p:ext uri="{BB962C8B-B14F-4D97-AF65-F5344CB8AC3E}">
        <p14:creationId xmlns:p14="http://schemas.microsoft.com/office/powerpoint/2010/main" val="45898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45719"/>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Which option represents inaccurate information intended to shape  an opinion?</a:t>
            </a:r>
          </a:p>
          <a:p>
            <a:pPr marL="68580" indent="0">
              <a:buNone/>
            </a:pPr>
            <a:endParaRPr lang="en-US" dirty="0"/>
          </a:p>
          <a:p>
            <a:pPr marL="68580" indent="0">
              <a:buNone/>
            </a:pPr>
            <a:r>
              <a:rPr lang="en-US" dirty="0" smtClean="0"/>
              <a:t>F. Bias</a:t>
            </a:r>
          </a:p>
          <a:p>
            <a:pPr marL="68580" indent="0">
              <a:buNone/>
            </a:pPr>
            <a:r>
              <a:rPr lang="en-US" dirty="0" smtClean="0"/>
              <a:t>G. Metaphor </a:t>
            </a:r>
          </a:p>
          <a:p>
            <a:pPr marL="68580" indent="0">
              <a:buNone/>
            </a:pPr>
            <a:r>
              <a:rPr lang="en-US" dirty="0" smtClean="0"/>
              <a:t>H. Propaganda</a:t>
            </a:r>
          </a:p>
          <a:p>
            <a:pPr marL="68580" indent="0">
              <a:buNone/>
            </a:pPr>
            <a:r>
              <a:rPr lang="en-US" dirty="0" smtClean="0"/>
              <a:t>I. Symbolism</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51545" y="3200400"/>
            <a:ext cx="388982" cy="381000"/>
          </a:xfrm>
          <a:prstGeom prst="rect">
            <a:avLst/>
          </a:prstGeom>
        </p:spPr>
      </p:pic>
    </p:spTree>
    <p:extLst>
      <p:ext uri="{BB962C8B-B14F-4D97-AF65-F5344CB8AC3E}">
        <p14:creationId xmlns:p14="http://schemas.microsoft.com/office/powerpoint/2010/main" val="8311550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043490" y="381000"/>
            <a:ext cx="7024744" cy="76200"/>
          </a:xfrm>
        </p:spPr>
        <p:txBody>
          <a:bodyPr>
            <a:normAutofit fontScale="90000"/>
          </a:bodyPr>
          <a:lstStyle/>
          <a:p>
            <a:endParaRPr lang="en-US" dirty="0"/>
          </a:p>
        </p:txBody>
      </p:sp>
      <p:sp>
        <p:nvSpPr>
          <p:cNvPr id="5" name="Content Placeholder 4"/>
          <p:cNvSpPr>
            <a:spLocks noGrp="1"/>
          </p:cNvSpPr>
          <p:nvPr>
            <p:ph idx="1"/>
          </p:nvPr>
        </p:nvSpPr>
        <p:spPr>
          <a:xfrm>
            <a:off x="457200" y="685800"/>
            <a:ext cx="8229600" cy="5791200"/>
          </a:xfrm>
        </p:spPr>
        <p:txBody>
          <a:bodyPr/>
          <a:lstStyle/>
          <a:p>
            <a:r>
              <a:rPr lang="en-US" dirty="0" smtClean="0"/>
              <a:t>The Two headlines below describe global events.</a:t>
            </a:r>
          </a:p>
          <a:p>
            <a:endParaRPr lang="en-US" dirty="0"/>
          </a:p>
          <a:p>
            <a:endParaRPr lang="en-US" dirty="0" smtClean="0"/>
          </a:p>
          <a:p>
            <a:endParaRPr lang="en-US" dirty="0"/>
          </a:p>
          <a:p>
            <a:endParaRPr lang="en-US" dirty="0" smtClean="0"/>
          </a:p>
          <a:p>
            <a:endParaRPr lang="en-US" dirty="0"/>
          </a:p>
          <a:p>
            <a:r>
              <a:rPr lang="en-US" sz="2000" dirty="0" smtClean="0"/>
              <a:t>Which Organization would take an active role in the events described in the headlines?</a:t>
            </a:r>
          </a:p>
          <a:p>
            <a:pPr marL="68580" indent="0">
              <a:buNone/>
            </a:pPr>
            <a:endParaRPr lang="en-US" sz="2000" dirty="0" smtClean="0"/>
          </a:p>
          <a:p>
            <a:pPr marL="68580" indent="0">
              <a:buNone/>
            </a:pPr>
            <a:r>
              <a:rPr lang="en-US" sz="2000" dirty="0" smtClean="0"/>
              <a:t>A. North Atlantic Treaty Organization</a:t>
            </a:r>
          </a:p>
          <a:p>
            <a:pPr marL="68580" indent="0">
              <a:buNone/>
            </a:pPr>
            <a:r>
              <a:rPr lang="en-US" sz="2000" dirty="0" smtClean="0"/>
              <a:t>B. World Trade Organization </a:t>
            </a:r>
          </a:p>
          <a:p>
            <a:pPr marL="68580" indent="0">
              <a:buNone/>
            </a:pPr>
            <a:r>
              <a:rPr lang="en-US" sz="2000" dirty="0" smtClean="0"/>
              <a:t>C. International Red Cross</a:t>
            </a:r>
          </a:p>
          <a:p>
            <a:pPr marL="68580" indent="0">
              <a:buNone/>
            </a:pPr>
            <a:r>
              <a:rPr lang="en-US" sz="2000" dirty="0" smtClean="0"/>
              <a:t>D. United Nations</a:t>
            </a:r>
          </a:p>
          <a:p>
            <a:endParaRPr lang="en-US" dirty="0"/>
          </a:p>
        </p:txBody>
      </p:sp>
      <p:sp>
        <p:nvSpPr>
          <p:cNvPr id="6" name="Rectangle 5"/>
          <p:cNvSpPr/>
          <p:nvPr/>
        </p:nvSpPr>
        <p:spPr>
          <a:xfrm>
            <a:off x="990600" y="1447800"/>
            <a:ext cx="68580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International Groups Meet to discuss Rain Forest Concerns</a:t>
            </a:r>
            <a:endParaRPr lang="en-US" dirty="0">
              <a:solidFill>
                <a:schemeClr val="tx1"/>
              </a:solidFill>
            </a:endParaRPr>
          </a:p>
        </p:txBody>
      </p:sp>
      <p:sp>
        <p:nvSpPr>
          <p:cNvPr id="7" name="Rectangle 6"/>
          <p:cNvSpPr/>
          <p:nvPr/>
        </p:nvSpPr>
        <p:spPr>
          <a:xfrm>
            <a:off x="990600" y="2438400"/>
            <a:ext cx="5638800" cy="533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Warning: Southern Kenya Faces More Drought</a:t>
            </a:r>
            <a:endParaRPr lang="en-US" dirty="0">
              <a:solidFill>
                <a:schemeClr val="tx1"/>
              </a:solidFill>
            </a:endParaRP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2590" y="5257800"/>
            <a:ext cx="346891" cy="571500"/>
          </a:xfrm>
          <a:prstGeom prst="rect">
            <a:avLst/>
          </a:prstGeom>
        </p:spPr>
      </p:pic>
    </p:spTree>
    <p:extLst>
      <p:ext uri="{BB962C8B-B14F-4D97-AF65-F5344CB8AC3E}">
        <p14:creationId xmlns:p14="http://schemas.microsoft.com/office/powerpoint/2010/main" val="1870072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8"/>
                                        </p:tgtEl>
                                        <p:attrNameLst>
                                          <p:attrName>style.visibility</p:attrName>
                                        </p:attrNameLst>
                                      </p:cBhvr>
                                      <p:to>
                                        <p:strVal val="visible"/>
                                      </p:to>
                                    </p:set>
                                    <p:anim calcmode="lin" valueType="num">
                                      <p:cBhvr additive="base">
                                        <p:cTn id="7" dur="500" fill="hold"/>
                                        <p:tgtEl>
                                          <p:spTgt spid="8"/>
                                        </p:tgtEl>
                                        <p:attrNameLst>
                                          <p:attrName>ppt_x</p:attrName>
                                        </p:attrNameLst>
                                      </p:cBhvr>
                                      <p:tavLst>
                                        <p:tav tm="0">
                                          <p:val>
                                            <p:strVal val="#ppt_x"/>
                                          </p:val>
                                        </p:tav>
                                        <p:tav tm="100000">
                                          <p:val>
                                            <p:strVal val="#ppt_x"/>
                                          </p:val>
                                        </p:tav>
                                      </p:tavLst>
                                    </p:anim>
                                    <p:anim calcmode="lin" valueType="num">
                                      <p:cBhvr additive="base">
                                        <p:cTn id="8"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2400"/>
            <a:ext cx="7024744" cy="3810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What U.S. Supreme Court decision could high school students use to defend their right to wear t-shirts with a skull-and-bones design on campus? </a:t>
            </a:r>
          </a:p>
          <a:p>
            <a:pPr marL="68580" indent="0">
              <a:buNone/>
            </a:pPr>
            <a:endParaRPr lang="en-US" dirty="0" smtClean="0"/>
          </a:p>
          <a:p>
            <a:pPr marL="68580" indent="0">
              <a:buNone/>
            </a:pPr>
            <a:r>
              <a:rPr lang="en-US" dirty="0" smtClean="0"/>
              <a:t>A. </a:t>
            </a:r>
            <a:r>
              <a:rPr lang="en-US" i="1" dirty="0" smtClean="0"/>
              <a:t>Tinker v. Des Moines(1969)</a:t>
            </a:r>
            <a:endParaRPr lang="en-US" dirty="0" smtClean="0"/>
          </a:p>
          <a:p>
            <a:pPr marL="68580" indent="0">
              <a:buNone/>
            </a:pPr>
            <a:r>
              <a:rPr lang="en-US" dirty="0" smtClean="0"/>
              <a:t>B. </a:t>
            </a:r>
            <a:r>
              <a:rPr lang="en-US" i="1" dirty="0" smtClean="0"/>
              <a:t>Wisconsin v. Yoder(1972)</a:t>
            </a:r>
            <a:endParaRPr lang="en-US" dirty="0" smtClean="0"/>
          </a:p>
          <a:p>
            <a:pPr marL="68580" indent="0">
              <a:buNone/>
            </a:pPr>
            <a:r>
              <a:rPr lang="en-US" dirty="0" smtClean="0"/>
              <a:t>C. Texas v. Johnson(1989)</a:t>
            </a:r>
          </a:p>
          <a:p>
            <a:pPr marL="68580" indent="0">
              <a:buNone/>
            </a:pPr>
            <a:r>
              <a:rPr lang="en-US" dirty="0" smtClean="0"/>
              <a:t>D. Bush v. Gore(2000)</a:t>
            </a:r>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1" y="2743200"/>
            <a:ext cx="381000" cy="381000"/>
          </a:xfrm>
          <a:prstGeom prst="rect">
            <a:avLst/>
          </a:prstGeom>
        </p:spPr>
      </p:pic>
    </p:spTree>
    <p:extLst>
      <p:ext uri="{BB962C8B-B14F-4D97-AF65-F5344CB8AC3E}">
        <p14:creationId xmlns:p14="http://schemas.microsoft.com/office/powerpoint/2010/main" val="32029901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
            <a:ext cx="7024744" cy="3048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What basic political principle of democratic government do the Magna </a:t>
            </a:r>
            <a:r>
              <a:rPr lang="en-US" dirty="0" err="1" smtClean="0"/>
              <a:t>Carta</a:t>
            </a:r>
            <a:r>
              <a:rPr lang="en-US" dirty="0" smtClean="0"/>
              <a:t> and the English Bill of Rights establish?</a:t>
            </a:r>
          </a:p>
          <a:p>
            <a:endParaRPr lang="en-US" dirty="0"/>
          </a:p>
          <a:p>
            <a:pPr marL="68580" indent="0">
              <a:buNone/>
            </a:pPr>
            <a:r>
              <a:rPr lang="en-US" dirty="0" smtClean="0"/>
              <a:t>F. Voting rights for citizens </a:t>
            </a:r>
          </a:p>
          <a:p>
            <a:pPr marL="68580" indent="0">
              <a:buNone/>
            </a:pPr>
            <a:r>
              <a:rPr lang="en-US" dirty="0" smtClean="0"/>
              <a:t>G. Equality of all citizens</a:t>
            </a:r>
          </a:p>
          <a:p>
            <a:pPr marL="68580" indent="0">
              <a:buNone/>
            </a:pPr>
            <a:r>
              <a:rPr lang="en-US" dirty="0" smtClean="0"/>
              <a:t>H. Limited government </a:t>
            </a:r>
          </a:p>
          <a:p>
            <a:pPr marL="68580" indent="0">
              <a:buNone/>
            </a:pPr>
            <a:r>
              <a:rPr lang="en-US" dirty="0" smtClean="0"/>
              <a:t>I. Freedom of religion </a:t>
            </a:r>
          </a:p>
          <a:p>
            <a:pPr marL="6858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1500" y="3429000"/>
            <a:ext cx="381000" cy="533400"/>
          </a:xfrm>
          <a:prstGeom prst="rect">
            <a:avLst/>
          </a:prstGeom>
        </p:spPr>
      </p:pic>
    </p:spTree>
    <p:extLst>
      <p:ext uri="{BB962C8B-B14F-4D97-AF65-F5344CB8AC3E}">
        <p14:creationId xmlns:p14="http://schemas.microsoft.com/office/powerpoint/2010/main" val="35110341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What system of government was in place before the United States adopted the U.S. Constitution?</a:t>
            </a:r>
          </a:p>
          <a:p>
            <a:endParaRPr lang="en-US" dirty="0"/>
          </a:p>
          <a:p>
            <a:pPr marL="68580" indent="0">
              <a:buNone/>
            </a:pPr>
            <a:r>
              <a:rPr lang="en-US" dirty="0" smtClean="0"/>
              <a:t>A. </a:t>
            </a:r>
            <a:r>
              <a:rPr lang="en-US" dirty="0" err="1" smtClean="0"/>
              <a:t>confederal</a:t>
            </a:r>
            <a:endParaRPr lang="en-US" dirty="0" smtClean="0"/>
          </a:p>
          <a:p>
            <a:pPr marL="68580" indent="0">
              <a:buNone/>
            </a:pPr>
            <a:r>
              <a:rPr lang="en-US" dirty="0" smtClean="0"/>
              <a:t>B. federal</a:t>
            </a:r>
          </a:p>
          <a:p>
            <a:pPr marL="68580" indent="0">
              <a:buNone/>
            </a:pPr>
            <a:r>
              <a:rPr lang="en-US" dirty="0" smtClean="0"/>
              <a:t>C. oligarchy</a:t>
            </a:r>
          </a:p>
          <a:p>
            <a:pPr marL="68580" indent="0">
              <a:buNone/>
            </a:pPr>
            <a:r>
              <a:rPr lang="en-US" dirty="0" smtClean="0"/>
              <a:t>D. parliamentary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240" y="1981200"/>
            <a:ext cx="549365" cy="762000"/>
          </a:xfrm>
          <a:prstGeom prst="rect">
            <a:avLst/>
          </a:prstGeom>
        </p:spPr>
      </p:pic>
    </p:spTree>
    <p:extLst>
      <p:ext uri="{BB962C8B-B14F-4D97-AF65-F5344CB8AC3E}">
        <p14:creationId xmlns:p14="http://schemas.microsoft.com/office/powerpoint/2010/main" val="15189359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2286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Why did the </a:t>
            </a:r>
            <a:r>
              <a:rPr lang="en-US" dirty="0"/>
              <a:t>F</a:t>
            </a:r>
            <a:r>
              <a:rPr lang="en-US" dirty="0" smtClean="0"/>
              <a:t>ounding Fathers decide to replace the Articles of Confederation with a new constitution?  </a:t>
            </a:r>
          </a:p>
          <a:p>
            <a:endParaRPr lang="en-US" dirty="0"/>
          </a:p>
          <a:p>
            <a:pPr marL="68580" indent="0">
              <a:buNone/>
            </a:pPr>
            <a:r>
              <a:rPr lang="en-US" dirty="0" smtClean="0"/>
              <a:t>F. The national government under the Articles could not enforce laws. </a:t>
            </a:r>
          </a:p>
          <a:p>
            <a:pPr marL="68580" indent="0">
              <a:buNone/>
            </a:pPr>
            <a:r>
              <a:rPr lang="en-US" dirty="0" smtClean="0"/>
              <a:t>G. The Articles were only supposed to be a temporary solution.</a:t>
            </a:r>
          </a:p>
          <a:p>
            <a:pPr marL="68580" indent="0">
              <a:buNone/>
            </a:pPr>
            <a:r>
              <a:rPr lang="en-US" dirty="0" smtClean="0"/>
              <a:t>H. The president had too much power over the states.</a:t>
            </a:r>
          </a:p>
          <a:p>
            <a:pPr marL="68580" indent="0">
              <a:buNone/>
            </a:pPr>
            <a:r>
              <a:rPr lang="en-US" dirty="0" smtClean="0"/>
              <a:t>I. The states were calling for a new constitution.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80095" y="2362200"/>
            <a:ext cx="731882" cy="838200"/>
          </a:xfrm>
          <a:prstGeom prst="rect">
            <a:avLst/>
          </a:prstGeom>
        </p:spPr>
      </p:pic>
    </p:spTree>
    <p:extLst>
      <p:ext uri="{BB962C8B-B14F-4D97-AF65-F5344CB8AC3E}">
        <p14:creationId xmlns:p14="http://schemas.microsoft.com/office/powerpoint/2010/main" val="800040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2400"/>
            <a:ext cx="7024744" cy="3048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normAutofit/>
          </a:bodyPr>
          <a:lstStyle/>
          <a:p>
            <a:r>
              <a:rPr lang="en-US" dirty="0" smtClean="0"/>
              <a:t>The quote below is from President Barack Obama’s remarks of June 15, 2012. </a:t>
            </a:r>
          </a:p>
          <a:p>
            <a:endParaRPr lang="en-US" dirty="0"/>
          </a:p>
          <a:p>
            <a:endParaRPr lang="en-US" dirty="0" smtClean="0"/>
          </a:p>
          <a:p>
            <a:endParaRPr lang="en-US" dirty="0"/>
          </a:p>
          <a:p>
            <a:endParaRPr lang="en-US" dirty="0" smtClean="0"/>
          </a:p>
          <a:p>
            <a:r>
              <a:rPr lang="en-US" dirty="0" smtClean="0"/>
              <a:t>Based on the quote, which public policy would the President likely support?</a:t>
            </a:r>
          </a:p>
          <a:p>
            <a:pPr marL="68580" indent="0">
              <a:buNone/>
            </a:pPr>
            <a:r>
              <a:rPr lang="en-US" sz="1800" dirty="0" smtClean="0"/>
              <a:t>A. Extending the privilege to remain in the U.S. to illegal immigrants who came to the U.S. as young children. </a:t>
            </a:r>
          </a:p>
          <a:p>
            <a:pPr marL="68580" indent="0">
              <a:buNone/>
            </a:pPr>
            <a:r>
              <a:rPr lang="en-US" sz="1800" dirty="0" smtClean="0"/>
              <a:t>B. Denying the right to remain in the U.S. to aliens who are residents but are not naturalized </a:t>
            </a:r>
          </a:p>
          <a:p>
            <a:pPr marL="68580" indent="0">
              <a:buNone/>
            </a:pPr>
            <a:r>
              <a:rPr lang="en-US" sz="1800" dirty="0" smtClean="0"/>
              <a:t>C. Providing funds to illegal immigrants who choose to attend college overseas</a:t>
            </a:r>
          </a:p>
          <a:p>
            <a:pPr marL="68580" indent="0">
              <a:buNone/>
            </a:pPr>
            <a:r>
              <a:rPr lang="en-US" sz="1800" dirty="0" smtClean="0"/>
              <a:t>D. Supporting organizations that return aliens to their nation of origin. </a:t>
            </a:r>
            <a:endParaRPr lang="en-US" sz="1800" dirty="0"/>
          </a:p>
        </p:txBody>
      </p:sp>
      <p:sp>
        <p:nvSpPr>
          <p:cNvPr id="4" name="Rectangle 3"/>
          <p:cNvSpPr/>
          <p:nvPr/>
        </p:nvSpPr>
        <p:spPr>
          <a:xfrm>
            <a:off x="685800" y="1524000"/>
            <a:ext cx="7924800" cy="16002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“Imagine you’ve done everything right your entire life--studied hard, worked hard, maybe even graduated at the top of your class—only to suddenly face the threat of deportation to a country that you know nothing about, with a language that you may not even speak.”</a:t>
            </a:r>
            <a:endParaRPr lang="en-US"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71352" y="3733800"/>
            <a:ext cx="549365" cy="685800"/>
          </a:xfrm>
          <a:prstGeom prst="rect">
            <a:avLst/>
          </a:prstGeom>
        </p:spPr>
      </p:pic>
    </p:spTree>
    <p:extLst>
      <p:ext uri="{BB962C8B-B14F-4D97-AF65-F5344CB8AC3E}">
        <p14:creationId xmlns:p14="http://schemas.microsoft.com/office/powerpoint/2010/main" val="26408832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2400"/>
            <a:ext cx="7024744" cy="3048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What is the core purpose of a Political Action Committee (PAC)?</a:t>
            </a:r>
          </a:p>
          <a:p>
            <a:endParaRPr lang="en-US" dirty="0"/>
          </a:p>
          <a:p>
            <a:pPr marL="68580" indent="0">
              <a:buNone/>
            </a:pPr>
            <a:r>
              <a:rPr lang="en-US" dirty="0" smtClean="0"/>
              <a:t>F. To train people to work at the polls on Election day</a:t>
            </a:r>
          </a:p>
          <a:p>
            <a:pPr marL="68580" indent="0">
              <a:buNone/>
            </a:pPr>
            <a:r>
              <a:rPr lang="en-US" dirty="0" smtClean="0"/>
              <a:t>G. To raise money to contribute to political campaigns</a:t>
            </a:r>
          </a:p>
          <a:p>
            <a:pPr marL="68580" indent="0">
              <a:buNone/>
            </a:pPr>
            <a:r>
              <a:rPr lang="en-US" dirty="0" smtClean="0"/>
              <a:t>H. To design ballots for the congressional elections</a:t>
            </a:r>
          </a:p>
          <a:p>
            <a:pPr marL="68580" indent="0">
              <a:buNone/>
            </a:pPr>
            <a:r>
              <a:rPr lang="en-US" dirty="0" smtClean="0"/>
              <a:t>I. To establish the rules for candidate debates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0586" y="2667000"/>
            <a:ext cx="541382" cy="533400"/>
          </a:xfrm>
          <a:prstGeom prst="rect">
            <a:avLst/>
          </a:prstGeom>
        </p:spPr>
      </p:pic>
    </p:spTree>
    <p:extLst>
      <p:ext uri="{BB962C8B-B14F-4D97-AF65-F5344CB8AC3E}">
        <p14:creationId xmlns:p14="http://schemas.microsoft.com/office/powerpoint/2010/main" val="2718489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228600"/>
            <a:ext cx="7024744" cy="2286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passage below id from a Presidential speech.</a:t>
            </a:r>
          </a:p>
          <a:p>
            <a:endParaRPr lang="en-US" dirty="0"/>
          </a:p>
          <a:p>
            <a:endParaRPr lang="en-US" dirty="0" smtClean="0"/>
          </a:p>
          <a:p>
            <a:endParaRPr lang="en-US" dirty="0"/>
          </a:p>
          <a:p>
            <a:endParaRPr lang="en-US" dirty="0" smtClean="0"/>
          </a:p>
          <a:p>
            <a:endParaRPr lang="en-US" dirty="0"/>
          </a:p>
          <a:p>
            <a:r>
              <a:rPr lang="en-US" dirty="0" smtClean="0"/>
              <a:t>Which constitutional principle justifies the actions described in the passage?</a:t>
            </a:r>
          </a:p>
          <a:p>
            <a:pPr marL="68580" indent="0">
              <a:buNone/>
            </a:pPr>
            <a:endParaRPr lang="en-US" dirty="0" smtClean="0"/>
          </a:p>
          <a:p>
            <a:pPr marL="68580" indent="0">
              <a:buNone/>
            </a:pPr>
            <a:r>
              <a:rPr lang="en-US" dirty="0" smtClean="0"/>
              <a:t>A. Necessary and proper</a:t>
            </a:r>
          </a:p>
          <a:p>
            <a:pPr marL="68580" indent="0">
              <a:buNone/>
            </a:pPr>
            <a:r>
              <a:rPr lang="en-US" dirty="0" smtClean="0"/>
              <a:t>B. Separate but equal</a:t>
            </a:r>
          </a:p>
          <a:p>
            <a:pPr marL="68580" indent="0">
              <a:buNone/>
            </a:pPr>
            <a:r>
              <a:rPr lang="en-US" dirty="0" smtClean="0"/>
              <a:t>C. Supremacy clause</a:t>
            </a:r>
          </a:p>
          <a:p>
            <a:pPr marL="68580" indent="0">
              <a:buNone/>
            </a:pPr>
            <a:r>
              <a:rPr lang="en-US" dirty="0" smtClean="0"/>
              <a:t>D. Elastic clause</a:t>
            </a:r>
          </a:p>
          <a:p>
            <a:pPr marL="68580" indent="0">
              <a:buNone/>
            </a:pPr>
            <a:endParaRPr lang="en-US" dirty="0"/>
          </a:p>
        </p:txBody>
      </p:sp>
      <p:sp>
        <p:nvSpPr>
          <p:cNvPr id="4" name="Rectangle 3"/>
          <p:cNvSpPr/>
          <p:nvPr/>
        </p:nvSpPr>
        <p:spPr>
          <a:xfrm>
            <a:off x="685800" y="1295400"/>
            <a:ext cx="78486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Let me make it very clear that Federal troops are not being used to relieve local and state authorities of their primary duty to preserve the peace and order of the community. Nor are the troops there for the purpose of taking over the responsibility of the School Board and the other responsible local officials in running Central High School. In the present case the troops are there, pursuant to law, solely for the purpose of preventing interference with the orders of the Court. </a:t>
            </a:r>
            <a:endParaRPr lang="en-US" sz="16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44076" y="5347608"/>
            <a:ext cx="270691" cy="495300"/>
          </a:xfrm>
          <a:prstGeom prst="rect">
            <a:avLst/>
          </a:prstGeom>
        </p:spPr>
      </p:pic>
    </p:spTree>
    <p:extLst>
      <p:ext uri="{BB962C8B-B14F-4D97-AF65-F5344CB8AC3E}">
        <p14:creationId xmlns:p14="http://schemas.microsoft.com/office/powerpoint/2010/main" val="13284534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76200"/>
          </a:xfrm>
        </p:spPr>
        <p:txBody>
          <a:bodyPr>
            <a:normAutofit fontScale="90000"/>
          </a:bodyPr>
          <a:lstStyle/>
          <a:p>
            <a:endParaRPr lang="en-US" dirty="0"/>
          </a:p>
        </p:txBody>
      </p:sp>
      <p:sp>
        <p:nvSpPr>
          <p:cNvPr id="3" name="Content Placeholder 2"/>
          <p:cNvSpPr>
            <a:spLocks noGrp="1"/>
          </p:cNvSpPr>
          <p:nvPr>
            <p:ph idx="1"/>
          </p:nvPr>
        </p:nvSpPr>
        <p:spPr>
          <a:xfrm>
            <a:off x="457200" y="696686"/>
            <a:ext cx="8077200" cy="5867400"/>
          </a:xfrm>
        </p:spPr>
        <p:txBody>
          <a:bodyPr/>
          <a:lstStyle/>
          <a:p>
            <a:endParaRPr lang="en-US" dirty="0" smtClean="0"/>
          </a:p>
          <a:p>
            <a:r>
              <a:rPr lang="en-US" dirty="0" smtClean="0"/>
              <a:t>Which is the first step in the process of a bill becoming a federal law?</a:t>
            </a:r>
          </a:p>
          <a:p>
            <a:endParaRPr lang="en-US" dirty="0"/>
          </a:p>
          <a:p>
            <a:pPr marL="68580" indent="0">
              <a:buNone/>
            </a:pPr>
            <a:r>
              <a:rPr lang="en-US" dirty="0" smtClean="0"/>
              <a:t>F. The bill is introduced by a member of congress.</a:t>
            </a:r>
          </a:p>
          <a:p>
            <a:pPr marL="68580" indent="0">
              <a:buNone/>
            </a:pPr>
            <a:r>
              <a:rPr lang="en-US" dirty="0" smtClean="0"/>
              <a:t>G. The bill is debated by both houses of congress.</a:t>
            </a:r>
          </a:p>
          <a:p>
            <a:pPr marL="68580" indent="0">
              <a:buNone/>
            </a:pPr>
            <a:r>
              <a:rPr lang="en-US" dirty="0" smtClean="0"/>
              <a:t>H. The bill is voted on in both houses of congress.</a:t>
            </a:r>
          </a:p>
          <a:p>
            <a:pPr marL="68580" indent="0">
              <a:buNone/>
            </a:pPr>
            <a:r>
              <a:rPr lang="en-US" dirty="0" smtClean="0"/>
              <a:t>I. The bill is sent to a committee of congress.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57200" y="2133600"/>
            <a:ext cx="579482" cy="609600"/>
          </a:xfrm>
          <a:prstGeom prst="rect">
            <a:avLst/>
          </a:prstGeom>
        </p:spPr>
      </p:pic>
    </p:spTree>
    <p:extLst>
      <p:ext uri="{BB962C8B-B14F-4D97-AF65-F5344CB8AC3E}">
        <p14:creationId xmlns:p14="http://schemas.microsoft.com/office/powerpoint/2010/main" val="7364135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3048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791200"/>
          </a:xfrm>
        </p:spPr>
        <p:txBody>
          <a:bodyPr/>
          <a:lstStyle/>
          <a:p>
            <a:endParaRPr lang="en-US" dirty="0" smtClean="0"/>
          </a:p>
          <a:p>
            <a:r>
              <a:rPr lang="en-US" dirty="0" smtClean="0"/>
              <a:t>Which option is a shared obligation of federal, state, and local governments? </a:t>
            </a:r>
          </a:p>
          <a:p>
            <a:endParaRPr lang="en-US" dirty="0"/>
          </a:p>
          <a:p>
            <a:pPr marL="68580" indent="0">
              <a:buNone/>
            </a:pPr>
            <a:r>
              <a:rPr lang="en-US" dirty="0" smtClean="0"/>
              <a:t>A. Making treaties with foreign nations. </a:t>
            </a:r>
          </a:p>
          <a:p>
            <a:pPr marL="68580" indent="0">
              <a:buNone/>
            </a:pPr>
            <a:r>
              <a:rPr lang="en-US" dirty="0" smtClean="0"/>
              <a:t>B. Constructing roads and highways </a:t>
            </a:r>
          </a:p>
          <a:p>
            <a:pPr marL="68580" indent="0">
              <a:buNone/>
            </a:pPr>
            <a:r>
              <a:rPr lang="en-US" dirty="0" smtClean="0"/>
              <a:t>C. Issuing passports</a:t>
            </a:r>
          </a:p>
          <a:p>
            <a:pPr marL="68580" indent="0">
              <a:buNone/>
            </a:pPr>
            <a:r>
              <a:rPr lang="en-US" dirty="0" smtClean="0"/>
              <a:t>D. Coining money</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240" y="2743200"/>
            <a:ext cx="396965" cy="457200"/>
          </a:xfrm>
          <a:prstGeom prst="rect">
            <a:avLst/>
          </a:prstGeom>
        </p:spPr>
      </p:pic>
    </p:spTree>
    <p:extLst>
      <p:ext uri="{BB962C8B-B14F-4D97-AF65-F5344CB8AC3E}">
        <p14:creationId xmlns:p14="http://schemas.microsoft.com/office/powerpoint/2010/main" val="29129862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2286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passages below are from constitutions.</a:t>
            </a:r>
          </a:p>
          <a:p>
            <a:endParaRPr lang="en-US" dirty="0"/>
          </a:p>
          <a:p>
            <a:endParaRPr lang="en-US" dirty="0" smtClean="0"/>
          </a:p>
          <a:p>
            <a:endParaRPr lang="en-US" dirty="0"/>
          </a:p>
          <a:p>
            <a:endParaRPr lang="en-US" dirty="0" smtClean="0"/>
          </a:p>
          <a:p>
            <a:endParaRPr lang="en-US" dirty="0"/>
          </a:p>
          <a:p>
            <a:r>
              <a:rPr lang="en-US" dirty="0" smtClean="0"/>
              <a:t>Which purpose of government do both documents have in common?</a:t>
            </a:r>
          </a:p>
          <a:p>
            <a:pPr marL="68580" indent="0">
              <a:buNone/>
            </a:pPr>
            <a:endParaRPr lang="en-US" dirty="0" smtClean="0"/>
          </a:p>
          <a:p>
            <a:pPr marL="68580" indent="0">
              <a:buNone/>
            </a:pPr>
            <a:r>
              <a:rPr lang="en-US" dirty="0" smtClean="0"/>
              <a:t>F. Limited government authority</a:t>
            </a:r>
          </a:p>
          <a:p>
            <a:pPr marL="68580" indent="0">
              <a:buNone/>
            </a:pPr>
            <a:r>
              <a:rPr lang="en-US" dirty="0" smtClean="0"/>
              <a:t>G. Framework for government </a:t>
            </a:r>
          </a:p>
          <a:p>
            <a:pPr marL="68580" indent="0">
              <a:buNone/>
            </a:pPr>
            <a:r>
              <a:rPr lang="en-US" dirty="0" smtClean="0"/>
              <a:t>H. </a:t>
            </a:r>
            <a:r>
              <a:rPr lang="en-US" dirty="0"/>
              <a:t>R</a:t>
            </a:r>
            <a:r>
              <a:rPr lang="en-US" dirty="0" smtClean="0"/>
              <a:t>epublicanism</a:t>
            </a:r>
          </a:p>
          <a:p>
            <a:pPr marL="68580" indent="0">
              <a:buNone/>
            </a:pPr>
            <a:r>
              <a:rPr lang="en-US" dirty="0" smtClean="0"/>
              <a:t>I. Federalism </a:t>
            </a:r>
          </a:p>
          <a:p>
            <a:pPr marL="68580" indent="0">
              <a:buNone/>
            </a:pPr>
            <a:endParaRPr lang="en-US" dirty="0"/>
          </a:p>
        </p:txBody>
      </p:sp>
      <p:sp>
        <p:nvSpPr>
          <p:cNvPr id="4" name="Rectangle 3"/>
          <p:cNvSpPr/>
          <p:nvPr/>
        </p:nvSpPr>
        <p:spPr>
          <a:xfrm>
            <a:off x="685800" y="1295400"/>
            <a:ext cx="36576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The legislative power…, shall be vested in a legislature…, consisting of a senate composed of one senator from each senatorial district and a house of representatives composed of one member elected from each representative district. </a:t>
            </a:r>
            <a:endParaRPr lang="en-US" sz="1600" dirty="0">
              <a:solidFill>
                <a:schemeClr val="tx1"/>
              </a:solidFill>
            </a:endParaRPr>
          </a:p>
        </p:txBody>
      </p:sp>
      <p:sp>
        <p:nvSpPr>
          <p:cNvPr id="5" name="Rectangle 4"/>
          <p:cNvSpPr/>
          <p:nvPr/>
        </p:nvSpPr>
        <p:spPr>
          <a:xfrm>
            <a:off x="4953000" y="1295400"/>
            <a:ext cx="3657600" cy="2057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All legislative powers herein granted shall be vested in a Congress…, which shall consist of a senate and house of representatives. </a:t>
            </a:r>
            <a:endParaRPr lang="en-US" sz="1600" dirty="0">
              <a:solidFill>
                <a:schemeClr val="tx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23243" y="4876800"/>
            <a:ext cx="473164" cy="533400"/>
          </a:xfrm>
          <a:prstGeom prst="rect">
            <a:avLst/>
          </a:prstGeom>
        </p:spPr>
      </p:pic>
    </p:spTree>
    <p:extLst>
      <p:ext uri="{BB962C8B-B14F-4D97-AF65-F5344CB8AC3E}">
        <p14:creationId xmlns:p14="http://schemas.microsoft.com/office/powerpoint/2010/main" val="301656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43490" y="381000"/>
            <a:ext cx="7024744" cy="2286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quotes below are from a conversation between two governors.</a:t>
            </a:r>
          </a:p>
          <a:p>
            <a:endParaRPr lang="en-US" dirty="0"/>
          </a:p>
          <a:p>
            <a:endParaRPr lang="en-US" dirty="0" smtClean="0"/>
          </a:p>
          <a:p>
            <a:endParaRPr lang="en-US" dirty="0"/>
          </a:p>
          <a:p>
            <a:endParaRPr lang="en-US" dirty="0" smtClean="0"/>
          </a:p>
          <a:p>
            <a:endParaRPr lang="en-US" dirty="0"/>
          </a:p>
          <a:p>
            <a:r>
              <a:rPr lang="en-US" dirty="0" smtClean="0"/>
              <a:t>Which </a:t>
            </a:r>
            <a:r>
              <a:rPr lang="en-US" dirty="0"/>
              <a:t>c</a:t>
            </a:r>
            <a:r>
              <a:rPr lang="en-US" dirty="0" smtClean="0"/>
              <a:t>ourt would settle this dispute?</a:t>
            </a:r>
          </a:p>
          <a:p>
            <a:pPr marL="68580" indent="0">
              <a:buNone/>
            </a:pPr>
            <a:endParaRPr lang="en-US" dirty="0" smtClean="0"/>
          </a:p>
          <a:p>
            <a:pPr marL="68580" indent="0">
              <a:buNone/>
            </a:pPr>
            <a:r>
              <a:rPr lang="en-US" dirty="0" smtClean="0"/>
              <a:t>F. Appellate </a:t>
            </a:r>
          </a:p>
          <a:p>
            <a:pPr marL="68580" indent="0">
              <a:buNone/>
            </a:pPr>
            <a:r>
              <a:rPr lang="en-US" dirty="0" smtClean="0"/>
              <a:t>G. Civil </a:t>
            </a:r>
          </a:p>
          <a:p>
            <a:pPr marL="68580" indent="0">
              <a:buNone/>
            </a:pPr>
            <a:r>
              <a:rPr lang="en-US" dirty="0" smtClean="0"/>
              <a:t>H. County</a:t>
            </a:r>
          </a:p>
          <a:p>
            <a:pPr marL="68580" indent="0">
              <a:buNone/>
            </a:pPr>
            <a:r>
              <a:rPr lang="en-US" dirty="0" smtClean="0"/>
              <a:t>I. Federal</a:t>
            </a:r>
          </a:p>
          <a:p>
            <a:endParaRPr lang="en-US" dirty="0"/>
          </a:p>
          <a:p>
            <a:pPr marL="68580" indent="0">
              <a:buNone/>
            </a:pPr>
            <a:endParaRPr lang="en-US" dirty="0"/>
          </a:p>
        </p:txBody>
      </p:sp>
      <p:sp>
        <p:nvSpPr>
          <p:cNvPr id="4" name="Rectangle 3"/>
          <p:cNvSpPr/>
          <p:nvPr/>
        </p:nvSpPr>
        <p:spPr>
          <a:xfrm>
            <a:off x="914400" y="1676400"/>
            <a:ext cx="25908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1.</a:t>
            </a:r>
          </a:p>
          <a:p>
            <a:r>
              <a:rPr lang="en-US" dirty="0" smtClean="0">
                <a:solidFill>
                  <a:schemeClr val="tx1"/>
                </a:solidFill>
              </a:rPr>
              <a:t>“Citizens in my state support the placement of oil rigs off our coast.”</a:t>
            </a:r>
            <a:endParaRPr lang="en-US" dirty="0">
              <a:solidFill>
                <a:schemeClr val="tx1"/>
              </a:solidFill>
            </a:endParaRPr>
          </a:p>
        </p:txBody>
      </p:sp>
      <p:sp>
        <p:nvSpPr>
          <p:cNvPr id="5" name="Rectangle 4"/>
          <p:cNvSpPr/>
          <p:nvPr/>
        </p:nvSpPr>
        <p:spPr>
          <a:xfrm>
            <a:off x="5105400" y="1676400"/>
            <a:ext cx="26670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2.</a:t>
            </a:r>
          </a:p>
          <a:p>
            <a:r>
              <a:rPr lang="en-US" dirty="0" smtClean="0">
                <a:solidFill>
                  <a:schemeClr val="tx1"/>
                </a:solidFill>
              </a:rPr>
              <a:t>“Citizens in my state oppose the placement of oil rigs off your coast.”</a:t>
            </a:r>
            <a:endParaRPr lang="en-US" dirty="0">
              <a:solidFill>
                <a:schemeClr val="tx1"/>
              </a:solidFill>
            </a:endParaRPr>
          </a:p>
        </p:txBody>
      </p:sp>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3790" y="5829300"/>
            <a:ext cx="675410" cy="586872"/>
          </a:xfrm>
          <a:prstGeom prst="rect">
            <a:avLst/>
          </a:prstGeom>
        </p:spPr>
      </p:pic>
    </p:spTree>
    <p:extLst>
      <p:ext uri="{BB962C8B-B14F-4D97-AF65-F5344CB8AC3E}">
        <p14:creationId xmlns:p14="http://schemas.microsoft.com/office/powerpoint/2010/main" val="1204111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0"/>
            <a:ext cx="7024744" cy="4572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diagram below shows government powers. </a:t>
            </a:r>
          </a:p>
          <a:p>
            <a:endParaRPr lang="en-US" dirty="0"/>
          </a:p>
          <a:p>
            <a:endParaRPr lang="en-US" dirty="0" smtClean="0"/>
          </a:p>
          <a:p>
            <a:endParaRPr lang="en-US" dirty="0"/>
          </a:p>
          <a:p>
            <a:endParaRPr lang="en-US" dirty="0" smtClean="0"/>
          </a:p>
          <a:p>
            <a:endParaRPr lang="en-US" dirty="0"/>
          </a:p>
          <a:p>
            <a:endParaRPr lang="en-US" dirty="0" smtClean="0"/>
          </a:p>
          <a:p>
            <a:r>
              <a:rPr lang="en-US" dirty="0" smtClean="0"/>
              <a:t>What is an appropriate title for this diagram? </a:t>
            </a:r>
          </a:p>
          <a:p>
            <a:pPr marL="68580" indent="0">
              <a:buNone/>
            </a:pPr>
            <a:r>
              <a:rPr lang="en-US" dirty="0" smtClean="0"/>
              <a:t>A. Concurrent powers </a:t>
            </a:r>
          </a:p>
          <a:p>
            <a:pPr marL="68580" indent="0">
              <a:buNone/>
            </a:pPr>
            <a:r>
              <a:rPr lang="en-US" dirty="0" smtClean="0"/>
              <a:t>B. Delegated powers </a:t>
            </a:r>
          </a:p>
          <a:p>
            <a:pPr marL="68580" indent="0">
              <a:buNone/>
            </a:pPr>
            <a:r>
              <a:rPr lang="en-US" dirty="0" smtClean="0"/>
              <a:t>C. Nationalism </a:t>
            </a:r>
          </a:p>
          <a:p>
            <a:pPr marL="68580" indent="0">
              <a:buNone/>
            </a:pPr>
            <a:r>
              <a:rPr lang="en-US" dirty="0" smtClean="0"/>
              <a:t>D. Federalism</a:t>
            </a:r>
          </a:p>
          <a:p>
            <a:pPr marL="68580" indent="0">
              <a:buNone/>
            </a:pPr>
            <a:endParaRPr lang="en-US" dirty="0"/>
          </a:p>
        </p:txBody>
      </p:sp>
      <p:sp>
        <p:nvSpPr>
          <p:cNvPr id="4" name="Rectangle 3"/>
          <p:cNvSpPr/>
          <p:nvPr/>
        </p:nvSpPr>
        <p:spPr>
          <a:xfrm>
            <a:off x="2514600" y="1066800"/>
            <a:ext cx="3276600" cy="3048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a:t>
            </a:r>
            <a:endParaRPr lang="en-US" b="1" dirty="0">
              <a:solidFill>
                <a:schemeClr val="tx1"/>
              </a:solidFill>
            </a:endParaRPr>
          </a:p>
        </p:txBody>
      </p:sp>
      <p:sp>
        <p:nvSpPr>
          <p:cNvPr id="5" name="Oval 4"/>
          <p:cNvSpPr/>
          <p:nvPr/>
        </p:nvSpPr>
        <p:spPr>
          <a:xfrm>
            <a:off x="990600" y="1371600"/>
            <a:ext cx="28194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solidFill>
                  <a:schemeClr val="tx1"/>
                </a:solidFill>
              </a:rPr>
              <a:t>National Government </a:t>
            </a:r>
          </a:p>
          <a:p>
            <a:pPr algn="ctr"/>
            <a:endParaRPr lang="en-US" sz="1600" dirty="0">
              <a:solidFill>
                <a:schemeClr val="tx1"/>
              </a:solidFill>
            </a:endParaRPr>
          </a:p>
          <a:p>
            <a:pPr algn="ctr"/>
            <a:endParaRPr lang="en-US" sz="1600" dirty="0" smtClean="0">
              <a:solidFill>
                <a:schemeClr val="tx1"/>
              </a:solidFill>
            </a:endParaRPr>
          </a:p>
          <a:p>
            <a:pPr algn="ctr"/>
            <a:endParaRPr lang="en-US" sz="1600" dirty="0">
              <a:solidFill>
                <a:schemeClr val="tx1"/>
              </a:solidFill>
            </a:endParaRPr>
          </a:p>
          <a:p>
            <a:pPr algn="ctr"/>
            <a:endParaRPr lang="en-US" sz="1600" dirty="0" smtClean="0">
              <a:solidFill>
                <a:schemeClr val="tx1"/>
              </a:solidFill>
            </a:endParaRPr>
          </a:p>
          <a:p>
            <a:pPr algn="ctr"/>
            <a:r>
              <a:rPr lang="en-US" sz="1600" dirty="0" smtClean="0">
                <a:solidFill>
                  <a:schemeClr val="tx1"/>
                </a:solidFill>
              </a:rPr>
              <a:t>*declare war</a:t>
            </a:r>
          </a:p>
          <a:p>
            <a:pPr algn="ctr"/>
            <a:r>
              <a:rPr lang="en-US" sz="1600" dirty="0" smtClean="0">
                <a:solidFill>
                  <a:schemeClr val="tx1"/>
                </a:solidFill>
              </a:rPr>
              <a:t>*make treaties</a:t>
            </a:r>
            <a:endParaRPr lang="en-US" sz="1600" dirty="0">
              <a:solidFill>
                <a:schemeClr val="tx1"/>
              </a:solidFill>
            </a:endParaRPr>
          </a:p>
        </p:txBody>
      </p:sp>
      <p:sp>
        <p:nvSpPr>
          <p:cNvPr id="7" name="Oval 6"/>
          <p:cNvSpPr/>
          <p:nvPr/>
        </p:nvSpPr>
        <p:spPr>
          <a:xfrm>
            <a:off x="4572000" y="1371600"/>
            <a:ext cx="26670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State</a:t>
            </a:r>
            <a:r>
              <a:rPr lang="en-US" dirty="0" smtClean="0">
                <a:solidFill>
                  <a:schemeClr val="tx1"/>
                </a:solidFill>
              </a:rPr>
              <a:t> </a:t>
            </a:r>
            <a:r>
              <a:rPr lang="en-US" b="1" dirty="0" smtClean="0">
                <a:solidFill>
                  <a:schemeClr val="tx1"/>
                </a:solidFill>
              </a:rPr>
              <a:t>Government</a:t>
            </a:r>
          </a:p>
          <a:p>
            <a:pPr algn="ctr"/>
            <a:endParaRPr lang="en-US" dirty="0">
              <a:solidFill>
                <a:schemeClr val="tx1"/>
              </a:solidFill>
            </a:endParaRPr>
          </a:p>
          <a:p>
            <a:pPr algn="ctr"/>
            <a:r>
              <a:rPr lang="en-US" dirty="0" smtClean="0">
                <a:solidFill>
                  <a:schemeClr val="tx1"/>
                </a:solidFill>
              </a:rPr>
              <a:t>*grant marriage licenses</a:t>
            </a:r>
          </a:p>
          <a:p>
            <a:pPr algn="ctr"/>
            <a:r>
              <a:rPr lang="en-US" dirty="0" smtClean="0">
                <a:solidFill>
                  <a:schemeClr val="tx1"/>
                </a:solidFill>
              </a:rPr>
              <a:t>*build and maintain schools</a:t>
            </a:r>
            <a:endParaRPr lang="en-US" dirty="0">
              <a:solidFill>
                <a:schemeClr val="tx1"/>
              </a:solidFill>
            </a:endParaRPr>
          </a:p>
        </p:txBody>
      </p:sp>
      <p:sp>
        <p:nvSpPr>
          <p:cNvPr id="8" name="Oval 7"/>
          <p:cNvSpPr/>
          <p:nvPr/>
        </p:nvSpPr>
        <p:spPr>
          <a:xfrm>
            <a:off x="3124200" y="1371600"/>
            <a:ext cx="2209800" cy="2438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smtClean="0">
                <a:solidFill>
                  <a:schemeClr val="tx1"/>
                </a:solidFill>
              </a:rPr>
              <a:t>Both</a:t>
            </a:r>
          </a:p>
          <a:p>
            <a:pPr algn="ctr"/>
            <a:endParaRPr lang="en-US" dirty="0">
              <a:solidFill>
                <a:schemeClr val="tx1"/>
              </a:solidFill>
            </a:endParaRPr>
          </a:p>
          <a:p>
            <a:pPr algn="ctr"/>
            <a:r>
              <a:rPr lang="en-US" dirty="0" smtClean="0">
                <a:solidFill>
                  <a:schemeClr val="tx1"/>
                </a:solidFill>
              </a:rPr>
              <a:t>*collect taxes</a:t>
            </a:r>
          </a:p>
          <a:p>
            <a:pPr algn="ctr"/>
            <a:r>
              <a:rPr lang="en-US" dirty="0" smtClean="0">
                <a:solidFill>
                  <a:schemeClr val="tx1"/>
                </a:solidFill>
              </a:rPr>
              <a:t>*establish courts</a:t>
            </a:r>
            <a:endParaRPr lang="en-US" dirty="0">
              <a:solidFill>
                <a:schemeClr val="tx1"/>
              </a:solidFill>
            </a:endParaRPr>
          </a:p>
        </p:txBody>
      </p:sp>
      <p:pic>
        <p:nvPicPr>
          <p:cNvPr id="9" name="Picture 8"/>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5410200"/>
            <a:ext cx="549365" cy="609600"/>
          </a:xfrm>
          <a:prstGeom prst="rect">
            <a:avLst/>
          </a:prstGeom>
        </p:spPr>
      </p:pic>
    </p:spTree>
    <p:extLst>
      <p:ext uri="{BB962C8B-B14F-4D97-AF65-F5344CB8AC3E}">
        <p14:creationId xmlns:p14="http://schemas.microsoft.com/office/powerpoint/2010/main" val="11966106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76200"/>
            <a:ext cx="7024744" cy="3810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When might a state government become involved in a decision over whether a country can build a public park?</a:t>
            </a:r>
          </a:p>
          <a:p>
            <a:endParaRPr lang="en-US" dirty="0"/>
          </a:p>
          <a:p>
            <a:pPr marL="68580" indent="0">
              <a:buNone/>
            </a:pPr>
            <a:r>
              <a:rPr lang="en-US" dirty="0" smtClean="0"/>
              <a:t>F. The location of the park is likely to create conflicts among the citizens of a county.</a:t>
            </a:r>
          </a:p>
          <a:p>
            <a:pPr marL="68580" indent="0">
              <a:buNone/>
            </a:pPr>
            <a:r>
              <a:rPr lang="en-US" dirty="0" smtClean="0"/>
              <a:t>G. The location of the park is likely to affect agriculture and business in a country. </a:t>
            </a:r>
          </a:p>
          <a:p>
            <a:pPr marL="68580" indent="0">
              <a:buNone/>
            </a:pPr>
            <a:r>
              <a:rPr lang="en-US" dirty="0" smtClean="0"/>
              <a:t>H. The location of the park in near the beach.</a:t>
            </a:r>
          </a:p>
          <a:p>
            <a:pPr marL="68580" indent="0">
              <a:buNone/>
            </a:pPr>
            <a:r>
              <a:rPr lang="en-US" dirty="0" smtClean="0"/>
              <a:t>I. The location of the park is on a wetland. </a:t>
            </a:r>
          </a:p>
          <a:p>
            <a:pPr marL="6858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9452" y="4648200"/>
            <a:ext cx="473165" cy="457200"/>
          </a:xfrm>
          <a:prstGeom prst="rect">
            <a:avLst/>
          </a:prstGeom>
        </p:spPr>
      </p:pic>
    </p:spTree>
    <p:extLst>
      <p:ext uri="{BB962C8B-B14F-4D97-AF65-F5344CB8AC3E}">
        <p14:creationId xmlns:p14="http://schemas.microsoft.com/office/powerpoint/2010/main" val="28295495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normAutofit lnSpcReduction="10000"/>
          </a:bodyPr>
          <a:lstStyle/>
          <a:p>
            <a:r>
              <a:rPr lang="en-US" dirty="0" smtClean="0"/>
              <a:t>The scenario below describes segregation </a:t>
            </a:r>
          </a:p>
          <a:p>
            <a:endParaRPr lang="en-US" dirty="0"/>
          </a:p>
          <a:p>
            <a:endParaRPr lang="en-US" dirty="0" smtClean="0"/>
          </a:p>
          <a:p>
            <a:endParaRPr lang="en-US" dirty="0"/>
          </a:p>
          <a:p>
            <a:endParaRPr lang="en-US" dirty="0" smtClean="0"/>
          </a:p>
          <a:p>
            <a:endParaRPr lang="en-US" dirty="0"/>
          </a:p>
          <a:p>
            <a:r>
              <a:rPr lang="en-US" dirty="0" smtClean="0"/>
              <a:t>What did the events at Central High School in Little Rock illustrate? </a:t>
            </a:r>
          </a:p>
          <a:p>
            <a:pPr marL="68580" indent="0">
              <a:buNone/>
            </a:pPr>
            <a:endParaRPr lang="en-US" sz="1800" dirty="0" smtClean="0"/>
          </a:p>
          <a:p>
            <a:pPr marL="68580" indent="0">
              <a:buNone/>
            </a:pPr>
            <a:r>
              <a:rPr lang="en-US" sz="1800" dirty="0" smtClean="0"/>
              <a:t>A. That the Supreme Court decision by itself did not end public school segregation. </a:t>
            </a:r>
          </a:p>
          <a:p>
            <a:pPr marL="68580" indent="0">
              <a:buNone/>
            </a:pPr>
            <a:r>
              <a:rPr lang="en-US" sz="1800" dirty="0" smtClean="0"/>
              <a:t>B. That people at all levels of government opposed public school segregation.  </a:t>
            </a:r>
          </a:p>
          <a:p>
            <a:pPr marL="68580" indent="0">
              <a:buNone/>
            </a:pPr>
            <a:r>
              <a:rPr lang="en-US" sz="1800" dirty="0" smtClean="0"/>
              <a:t>C. That state governments do not usually oppose Supreme Court decisions. </a:t>
            </a:r>
          </a:p>
          <a:p>
            <a:pPr marL="68580" indent="0">
              <a:buNone/>
            </a:pPr>
            <a:r>
              <a:rPr lang="en-US" sz="1800" dirty="0" smtClean="0"/>
              <a:t>D. That the people of Aransas supported the Supreme Court’s decision.  </a:t>
            </a:r>
          </a:p>
          <a:p>
            <a:endParaRPr lang="en-US" dirty="0"/>
          </a:p>
        </p:txBody>
      </p:sp>
      <p:sp>
        <p:nvSpPr>
          <p:cNvPr id="4" name="Rectangle 3"/>
          <p:cNvSpPr/>
          <p:nvPr/>
        </p:nvSpPr>
        <p:spPr>
          <a:xfrm>
            <a:off x="685800" y="1143000"/>
            <a:ext cx="7696200" cy="1676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In 1954, the U.S. Supreme Court ruled in </a:t>
            </a:r>
            <a:r>
              <a:rPr lang="en-US" i="1" dirty="0" smtClean="0">
                <a:solidFill>
                  <a:schemeClr val="tx1"/>
                </a:solidFill>
              </a:rPr>
              <a:t>Brown v. Board of Education of Topeka</a:t>
            </a:r>
            <a:r>
              <a:rPr lang="en-US" dirty="0" smtClean="0">
                <a:solidFill>
                  <a:schemeClr val="tx1"/>
                </a:solidFill>
              </a:rPr>
              <a:t> that “separate but equal” public schools were unconstitutional. In 1957, President Eisenhower sent in federal troops to protect nine African American students entering the all-white Central High School in Little Rock, Arkansas. </a:t>
            </a:r>
            <a:endParaRPr lang="en-US"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70595" y="3962400"/>
            <a:ext cx="350882" cy="533400"/>
          </a:xfrm>
          <a:prstGeom prst="rect">
            <a:avLst/>
          </a:prstGeom>
        </p:spPr>
      </p:pic>
    </p:spTree>
    <p:extLst>
      <p:ext uri="{BB962C8B-B14F-4D97-AF65-F5344CB8AC3E}">
        <p14:creationId xmlns:p14="http://schemas.microsoft.com/office/powerpoint/2010/main" val="700347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passage below is from a U.S. Supreme Court decision. </a:t>
            </a:r>
          </a:p>
          <a:p>
            <a:endParaRPr lang="en-US" dirty="0"/>
          </a:p>
          <a:p>
            <a:endParaRPr lang="en-US" dirty="0" smtClean="0"/>
          </a:p>
          <a:p>
            <a:endParaRPr lang="en-US" dirty="0"/>
          </a:p>
          <a:p>
            <a:r>
              <a:rPr lang="en-US" dirty="0" smtClean="0"/>
              <a:t>This statement supports which of the following approaches to making court decisions?</a:t>
            </a:r>
          </a:p>
          <a:p>
            <a:endParaRPr lang="en-US" dirty="0"/>
          </a:p>
          <a:p>
            <a:pPr marL="68580" indent="0">
              <a:buNone/>
            </a:pPr>
            <a:r>
              <a:rPr lang="en-US" dirty="0" smtClean="0"/>
              <a:t>F. Judicial advocacy </a:t>
            </a:r>
          </a:p>
          <a:p>
            <a:pPr marL="68580" indent="0">
              <a:buNone/>
            </a:pPr>
            <a:r>
              <a:rPr lang="en-US" dirty="0" smtClean="0"/>
              <a:t>G. Judicial activism</a:t>
            </a:r>
          </a:p>
          <a:p>
            <a:pPr marL="68580" indent="0">
              <a:buNone/>
            </a:pPr>
            <a:r>
              <a:rPr lang="en-US" dirty="0" smtClean="0"/>
              <a:t>H. Judicial restraint</a:t>
            </a:r>
          </a:p>
          <a:p>
            <a:pPr marL="68580" indent="0">
              <a:buNone/>
            </a:pPr>
            <a:r>
              <a:rPr lang="en-US" dirty="0" smtClean="0"/>
              <a:t>I. Judicial review </a:t>
            </a:r>
          </a:p>
          <a:p>
            <a:pPr marL="68580" indent="0">
              <a:buNone/>
            </a:pPr>
            <a:endParaRPr lang="en-US" dirty="0"/>
          </a:p>
        </p:txBody>
      </p:sp>
      <p:sp>
        <p:nvSpPr>
          <p:cNvPr id="4" name="Rectangle 3"/>
          <p:cNvSpPr/>
          <p:nvPr/>
        </p:nvSpPr>
        <p:spPr>
          <a:xfrm>
            <a:off x="533400" y="1447800"/>
            <a:ext cx="8001000" cy="12954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dirty="0" smtClean="0">
                <a:solidFill>
                  <a:schemeClr val="tx1"/>
                </a:solidFill>
              </a:rPr>
              <a:t>It is…the…duty of the judicial department to say what the law is. Those who apply the rule to particular cases must of necessity…interpret that rule.</a:t>
            </a:r>
            <a:endParaRPr lang="en-US"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13445" y="5029200"/>
            <a:ext cx="465182" cy="800100"/>
          </a:xfrm>
          <a:prstGeom prst="rect">
            <a:avLst/>
          </a:prstGeom>
        </p:spPr>
      </p:pic>
    </p:spTree>
    <p:extLst>
      <p:ext uri="{BB962C8B-B14F-4D97-AF65-F5344CB8AC3E}">
        <p14:creationId xmlns:p14="http://schemas.microsoft.com/office/powerpoint/2010/main" val="33708643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0"/>
            <a:ext cx="7024744" cy="3810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normAutofit lnSpcReduction="10000"/>
          </a:bodyPr>
          <a:lstStyle/>
          <a:p>
            <a:r>
              <a:rPr lang="en-US" sz="2000" dirty="0" smtClean="0"/>
              <a:t>The table below describes several powers of the U.S. government. </a:t>
            </a:r>
          </a:p>
          <a:p>
            <a:endParaRPr lang="en-US" sz="2000" dirty="0" smtClean="0"/>
          </a:p>
          <a:p>
            <a:endParaRPr lang="en-US" dirty="0"/>
          </a:p>
          <a:p>
            <a:endParaRPr lang="en-US" dirty="0" smtClean="0"/>
          </a:p>
          <a:p>
            <a:endParaRPr lang="en-US" dirty="0"/>
          </a:p>
          <a:p>
            <a:endParaRPr lang="en-US" dirty="0" smtClean="0"/>
          </a:p>
          <a:p>
            <a:r>
              <a:rPr lang="en-US" sz="2000" dirty="0" smtClean="0"/>
              <a:t>Why did the Founding Fathers design the system of government shown in this table? </a:t>
            </a:r>
          </a:p>
          <a:p>
            <a:endParaRPr lang="en-US" sz="2000" dirty="0" smtClean="0"/>
          </a:p>
          <a:p>
            <a:pPr marL="68580" indent="0">
              <a:buNone/>
            </a:pPr>
            <a:r>
              <a:rPr lang="en-US" sz="1800" dirty="0" smtClean="0"/>
              <a:t>A. They wanted to prevent any one government body from having too much power.</a:t>
            </a:r>
          </a:p>
          <a:p>
            <a:pPr marL="68580" indent="0">
              <a:buNone/>
            </a:pPr>
            <a:r>
              <a:rPr lang="en-US" sz="1800" dirty="0" smtClean="0"/>
              <a:t>B. They wanted to show the world that even a young country could be democratic.</a:t>
            </a:r>
          </a:p>
          <a:p>
            <a:pPr marL="68580" indent="0">
              <a:buNone/>
            </a:pPr>
            <a:r>
              <a:rPr lang="en-US" sz="1800" dirty="0" smtClean="0"/>
              <a:t>C. They wanted to ensure that the states would still hold most of the power.</a:t>
            </a:r>
          </a:p>
          <a:p>
            <a:pPr marL="68580" indent="0">
              <a:buNone/>
            </a:pPr>
            <a:r>
              <a:rPr lang="en-US" sz="1800" dirty="0" smtClean="0"/>
              <a:t>D. They wanted to make it difficult to pass legislation at the national level. </a:t>
            </a:r>
          </a:p>
          <a:p>
            <a:pPr marL="68580" indent="0">
              <a:buNone/>
            </a:pPr>
            <a:endParaRPr lang="en-US" sz="1800" dirty="0" smtClean="0"/>
          </a:p>
          <a:p>
            <a:endParaRPr lang="en-US" dirty="0"/>
          </a:p>
          <a:p>
            <a:endParaRPr lang="en-US" dirty="0" smtClean="0"/>
          </a:p>
          <a:p>
            <a:endParaRPr lang="en-US" dirty="0"/>
          </a:p>
          <a:p>
            <a:endParaRPr lang="en-US" dirty="0" smtClean="0"/>
          </a:p>
          <a:p>
            <a:pPr marL="68580" indent="0">
              <a:buNone/>
            </a:pPr>
            <a:endParaRPr lang="en-US" dirty="0" smtClean="0"/>
          </a:p>
          <a:p>
            <a:endParaRPr lang="en-US" dirty="0"/>
          </a:p>
          <a:p>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2779539781"/>
              </p:ext>
            </p:extLst>
          </p:nvPr>
        </p:nvGraphicFramePr>
        <p:xfrm>
          <a:off x="457200" y="1447801"/>
          <a:ext cx="8153400" cy="1828801"/>
        </p:xfrm>
        <a:graphic>
          <a:graphicData uri="http://schemas.openxmlformats.org/drawingml/2006/table">
            <a:tbl>
              <a:tblPr firstRow="1" bandRow="1">
                <a:tableStyleId>{5C22544A-7EE6-4342-B048-85BDC9FD1C3A}</a:tableStyleId>
              </a:tblPr>
              <a:tblGrid>
                <a:gridCol w="2717800"/>
                <a:gridCol w="2717800"/>
                <a:gridCol w="2717800"/>
              </a:tblGrid>
              <a:tr h="596153">
                <a:tc>
                  <a:txBody>
                    <a:bodyPr/>
                    <a:lstStyle/>
                    <a:p>
                      <a:pPr algn="ctr"/>
                      <a:r>
                        <a:rPr lang="en-US" dirty="0" smtClean="0">
                          <a:solidFill>
                            <a:schemeClr val="tx1"/>
                          </a:solidFill>
                        </a:rPr>
                        <a:t>1</a:t>
                      </a:r>
                      <a:endParaRPr lang="en-US" dirty="0">
                        <a:solidFill>
                          <a:schemeClr val="tx1"/>
                        </a:solidFill>
                      </a:endParaRPr>
                    </a:p>
                  </a:txBody>
                  <a:tcPr/>
                </a:tc>
                <a:tc>
                  <a:txBody>
                    <a:bodyPr/>
                    <a:lstStyle/>
                    <a:p>
                      <a:pPr algn="ctr"/>
                      <a:r>
                        <a:rPr lang="en-US" dirty="0" smtClean="0">
                          <a:solidFill>
                            <a:schemeClr val="tx1"/>
                          </a:solidFill>
                        </a:rPr>
                        <a:t>2</a:t>
                      </a:r>
                      <a:endParaRPr lang="en-US" dirty="0">
                        <a:solidFill>
                          <a:schemeClr val="tx1"/>
                        </a:solidFill>
                      </a:endParaRPr>
                    </a:p>
                  </a:txBody>
                  <a:tcPr/>
                </a:tc>
                <a:tc>
                  <a:txBody>
                    <a:bodyPr/>
                    <a:lstStyle/>
                    <a:p>
                      <a:pPr algn="ctr"/>
                      <a:r>
                        <a:rPr lang="en-US" dirty="0" smtClean="0">
                          <a:solidFill>
                            <a:schemeClr val="tx1"/>
                          </a:solidFill>
                        </a:rPr>
                        <a:t>3</a:t>
                      </a:r>
                      <a:endParaRPr lang="en-US" dirty="0">
                        <a:solidFill>
                          <a:schemeClr val="tx1"/>
                        </a:solidFill>
                      </a:endParaRPr>
                    </a:p>
                  </a:txBody>
                  <a:tcPr/>
                </a:tc>
              </a:tr>
              <a:tr h="616324">
                <a:tc>
                  <a:txBody>
                    <a:bodyPr/>
                    <a:lstStyle/>
                    <a:p>
                      <a:r>
                        <a:rPr lang="en-US" sz="1600" dirty="0" smtClean="0"/>
                        <a:t>Senate</a:t>
                      </a:r>
                      <a:r>
                        <a:rPr lang="en-US" sz="1600" baseline="0" dirty="0" smtClean="0"/>
                        <a:t> confirms nominations</a:t>
                      </a:r>
                      <a:endParaRPr lang="en-US" sz="1600" dirty="0"/>
                    </a:p>
                  </a:txBody>
                  <a:tcPr/>
                </a:tc>
                <a:tc>
                  <a:txBody>
                    <a:bodyPr/>
                    <a:lstStyle/>
                    <a:p>
                      <a:r>
                        <a:rPr lang="en-US" sz="1600" dirty="0" smtClean="0"/>
                        <a:t>President nominates judges</a:t>
                      </a:r>
                      <a:endParaRPr lang="en-US" sz="1600" dirty="0"/>
                    </a:p>
                  </a:txBody>
                  <a:tcPr/>
                </a:tc>
                <a:tc>
                  <a:txBody>
                    <a:bodyPr/>
                    <a:lstStyle/>
                    <a:p>
                      <a:r>
                        <a:rPr lang="en-US" sz="1600" dirty="0" smtClean="0"/>
                        <a:t>Supreme Court declares laws unconstitutional </a:t>
                      </a:r>
                      <a:endParaRPr lang="en-US" sz="1600" dirty="0"/>
                    </a:p>
                  </a:txBody>
                  <a:tcPr/>
                </a:tc>
              </a:tr>
              <a:tr h="616324">
                <a:tc>
                  <a:txBody>
                    <a:bodyPr/>
                    <a:lstStyle/>
                    <a:p>
                      <a:r>
                        <a:rPr lang="en-US" sz="1600" dirty="0" smtClean="0"/>
                        <a:t>Congress</a:t>
                      </a:r>
                      <a:r>
                        <a:rPr lang="en-US" sz="1600" baseline="0" dirty="0" smtClean="0"/>
                        <a:t> overrides vetoes </a:t>
                      </a:r>
                      <a:endParaRPr lang="en-US" sz="1600" dirty="0"/>
                    </a:p>
                  </a:txBody>
                  <a:tcPr/>
                </a:tc>
                <a:tc>
                  <a:txBody>
                    <a:bodyPr/>
                    <a:lstStyle/>
                    <a:p>
                      <a:r>
                        <a:rPr lang="en-US" sz="1600" dirty="0" smtClean="0"/>
                        <a:t>President vetoes legislation</a:t>
                      </a:r>
                      <a:endParaRPr lang="en-US" sz="1600" dirty="0"/>
                    </a:p>
                  </a:txBody>
                  <a:tcPr/>
                </a:tc>
                <a:tc>
                  <a:txBody>
                    <a:bodyPr/>
                    <a:lstStyle/>
                    <a:p>
                      <a:r>
                        <a:rPr lang="en-US" sz="1600" dirty="0" smtClean="0"/>
                        <a:t>Supreme</a:t>
                      </a:r>
                      <a:r>
                        <a:rPr lang="en-US" sz="1600" baseline="0" dirty="0" smtClean="0"/>
                        <a:t> Court hears cases between states</a:t>
                      </a:r>
                      <a:endParaRPr lang="en-US" sz="1600"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962400"/>
            <a:ext cx="457200" cy="609600"/>
          </a:xfrm>
          <a:prstGeom prst="rect">
            <a:avLst/>
          </a:prstGeom>
        </p:spPr>
      </p:pic>
    </p:spTree>
    <p:extLst>
      <p:ext uri="{BB962C8B-B14F-4D97-AF65-F5344CB8AC3E}">
        <p14:creationId xmlns:p14="http://schemas.microsoft.com/office/powerpoint/2010/main" val="1951951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66800" y="76200"/>
            <a:ext cx="7024744" cy="3810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Which type of law is used to resolve disputes between Congress and the President? </a:t>
            </a:r>
          </a:p>
          <a:p>
            <a:endParaRPr lang="en-US" dirty="0"/>
          </a:p>
          <a:p>
            <a:pPr marL="68580" indent="0">
              <a:buNone/>
            </a:pPr>
            <a:r>
              <a:rPr lang="en-US" dirty="0" smtClean="0"/>
              <a:t>F. Civil</a:t>
            </a:r>
          </a:p>
          <a:p>
            <a:pPr marL="68580" indent="0">
              <a:buNone/>
            </a:pPr>
            <a:r>
              <a:rPr lang="en-US" dirty="0" smtClean="0"/>
              <a:t>G. Constitutional</a:t>
            </a:r>
          </a:p>
          <a:p>
            <a:pPr marL="68580" indent="0">
              <a:buNone/>
            </a:pPr>
            <a:r>
              <a:rPr lang="en-US" dirty="0" smtClean="0"/>
              <a:t>H. Criminal </a:t>
            </a:r>
          </a:p>
          <a:p>
            <a:pPr marL="68580" indent="0">
              <a:buNone/>
            </a:pPr>
            <a:r>
              <a:rPr lang="en-US" dirty="0" smtClean="0"/>
              <a:t>I. Military</a:t>
            </a:r>
          </a:p>
          <a:p>
            <a:pPr marL="6858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09600" y="2590800"/>
            <a:ext cx="473165" cy="609600"/>
          </a:xfrm>
          <a:prstGeom prst="rect">
            <a:avLst/>
          </a:prstGeom>
        </p:spPr>
      </p:pic>
    </p:spTree>
    <p:extLst>
      <p:ext uri="{BB962C8B-B14F-4D97-AF65-F5344CB8AC3E}">
        <p14:creationId xmlns:p14="http://schemas.microsoft.com/office/powerpoint/2010/main" val="1996361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2286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791200"/>
          </a:xfrm>
        </p:spPr>
        <p:txBody>
          <a:bodyPr/>
          <a:lstStyle/>
          <a:p>
            <a:r>
              <a:rPr lang="en-US" dirty="0" smtClean="0"/>
              <a:t>The timeline below is about a constitutional amendment. </a:t>
            </a:r>
          </a:p>
          <a:p>
            <a:endParaRPr lang="en-US" dirty="0"/>
          </a:p>
          <a:p>
            <a:endParaRPr lang="en-US" dirty="0" smtClean="0"/>
          </a:p>
          <a:p>
            <a:endParaRPr lang="en-US" dirty="0"/>
          </a:p>
          <a:p>
            <a:endParaRPr lang="en-US" dirty="0" smtClean="0"/>
          </a:p>
          <a:p>
            <a:endParaRPr lang="en-US" dirty="0"/>
          </a:p>
          <a:p>
            <a:r>
              <a:rPr lang="en-US" dirty="0" smtClean="0"/>
              <a:t>Why did this amendment fail?</a:t>
            </a:r>
          </a:p>
          <a:p>
            <a:pPr marL="68580" indent="0">
              <a:buNone/>
            </a:pPr>
            <a:r>
              <a:rPr lang="en-US" dirty="0" smtClean="0"/>
              <a:t>A. It was not ratified by the president</a:t>
            </a:r>
          </a:p>
          <a:p>
            <a:pPr marL="68580" indent="0">
              <a:buNone/>
            </a:pPr>
            <a:r>
              <a:rPr lang="en-US" dirty="0" smtClean="0"/>
              <a:t>B. It was not ratified by the Senate </a:t>
            </a:r>
          </a:p>
          <a:p>
            <a:pPr marL="68580" indent="0">
              <a:buNone/>
            </a:pPr>
            <a:r>
              <a:rPr lang="en-US" dirty="0" smtClean="0"/>
              <a:t>C. It was not ratified by 38 states</a:t>
            </a:r>
          </a:p>
          <a:p>
            <a:pPr marL="68580" indent="0">
              <a:buNone/>
            </a:pPr>
            <a:r>
              <a:rPr lang="en-US" dirty="0" smtClean="0"/>
              <a:t>D. It was not ratified by 50 states</a:t>
            </a:r>
          </a:p>
          <a:p>
            <a:pPr marL="68580" indent="0">
              <a:buNone/>
            </a:pPr>
            <a:endParaRPr lang="en-US" dirty="0" smtClean="0"/>
          </a:p>
        </p:txBody>
      </p:sp>
      <p:sp>
        <p:nvSpPr>
          <p:cNvPr id="4" name="Rectangle 3"/>
          <p:cNvSpPr/>
          <p:nvPr/>
        </p:nvSpPr>
        <p:spPr>
          <a:xfrm>
            <a:off x="457200" y="1447800"/>
            <a:ext cx="80010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400" dirty="0" smtClean="0">
                <a:solidFill>
                  <a:schemeClr val="tx1"/>
                </a:solidFill>
              </a:rPr>
              <a:t>1923: The Equal Rights Amendment is introduced in Congress.</a:t>
            </a:r>
          </a:p>
          <a:p>
            <a:endParaRPr lang="en-US" sz="1400" dirty="0" smtClean="0">
              <a:solidFill>
                <a:schemeClr val="tx1"/>
              </a:solidFill>
            </a:endParaRPr>
          </a:p>
          <a:p>
            <a:r>
              <a:rPr lang="en-US" sz="1400" dirty="0" smtClean="0">
                <a:solidFill>
                  <a:schemeClr val="tx1"/>
                </a:solidFill>
              </a:rPr>
              <a:t>1972: The Equal Rights Amendment is voted on by Congress with a seven year deadline. </a:t>
            </a:r>
          </a:p>
          <a:p>
            <a:endParaRPr lang="en-US" sz="1400" dirty="0" smtClean="0">
              <a:solidFill>
                <a:schemeClr val="tx1"/>
              </a:solidFill>
            </a:endParaRPr>
          </a:p>
          <a:p>
            <a:r>
              <a:rPr lang="en-US" sz="1400" dirty="0" smtClean="0">
                <a:solidFill>
                  <a:schemeClr val="tx1"/>
                </a:solidFill>
              </a:rPr>
              <a:t>1977: The Equal Rights Amendment is ratified by 35 states.</a:t>
            </a:r>
          </a:p>
          <a:p>
            <a:endParaRPr lang="en-US" sz="1400" dirty="0" smtClean="0">
              <a:solidFill>
                <a:schemeClr val="tx1"/>
              </a:solidFill>
            </a:endParaRPr>
          </a:p>
          <a:p>
            <a:r>
              <a:rPr lang="en-US" sz="1400" dirty="0" smtClean="0">
                <a:solidFill>
                  <a:schemeClr val="tx1"/>
                </a:solidFill>
              </a:rPr>
              <a:t>1978: The Equal Rights Amendment deadline is extended to 1982.</a:t>
            </a:r>
          </a:p>
          <a:p>
            <a:endParaRPr lang="en-US" sz="1400" dirty="0" smtClean="0">
              <a:solidFill>
                <a:schemeClr val="tx1"/>
              </a:solidFill>
            </a:endParaRPr>
          </a:p>
          <a:p>
            <a:r>
              <a:rPr lang="en-US" sz="1400" dirty="0" smtClean="0">
                <a:solidFill>
                  <a:schemeClr val="tx1"/>
                </a:solidFill>
              </a:rPr>
              <a:t>1982: The Equal Rights Amendment fails</a:t>
            </a:r>
            <a:r>
              <a:rPr lang="en-US" sz="1600" dirty="0" smtClean="0">
                <a:solidFill>
                  <a:schemeClr val="tx1"/>
                </a:solidFill>
              </a:rPr>
              <a:t>.   </a:t>
            </a:r>
            <a:endParaRPr lang="en-US" sz="16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065" y="4800600"/>
            <a:ext cx="365941" cy="680357"/>
          </a:xfrm>
          <a:prstGeom prst="rect">
            <a:avLst/>
          </a:prstGeom>
        </p:spPr>
      </p:pic>
    </p:spTree>
    <p:extLst>
      <p:ext uri="{BB962C8B-B14F-4D97-AF65-F5344CB8AC3E}">
        <p14:creationId xmlns:p14="http://schemas.microsoft.com/office/powerpoint/2010/main" val="4403119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4572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endParaRPr lang="en-US" dirty="0" smtClean="0"/>
          </a:p>
          <a:p>
            <a:r>
              <a:rPr lang="en-US" dirty="0" smtClean="0"/>
              <a:t>How is the structure of Florida’s government similar to the structure of the federal government?</a:t>
            </a:r>
          </a:p>
          <a:p>
            <a:endParaRPr lang="en-US" dirty="0"/>
          </a:p>
          <a:p>
            <a:pPr marL="68580" indent="0">
              <a:buNone/>
            </a:pPr>
            <a:r>
              <a:rPr lang="en-US" dirty="0" smtClean="0"/>
              <a:t>F. Both have an executive branch headed by a president.</a:t>
            </a:r>
          </a:p>
          <a:p>
            <a:pPr marL="68580" indent="0">
              <a:buNone/>
            </a:pPr>
            <a:r>
              <a:rPr lang="en-US" dirty="0" smtClean="0"/>
              <a:t>G. Both have </a:t>
            </a:r>
            <a:r>
              <a:rPr lang="en-US" dirty="0"/>
              <a:t>S</a:t>
            </a:r>
            <a:r>
              <a:rPr lang="en-US" dirty="0" smtClean="0"/>
              <a:t>upreme Court justices who serve for life.</a:t>
            </a:r>
          </a:p>
          <a:p>
            <a:pPr marL="68580" indent="0">
              <a:buNone/>
            </a:pPr>
            <a:r>
              <a:rPr lang="en-US" dirty="0" smtClean="0"/>
              <a:t>H. Both have a legislative branch with two chambers.</a:t>
            </a:r>
          </a:p>
          <a:p>
            <a:pPr marL="68580" indent="0">
              <a:buNone/>
            </a:pPr>
            <a:r>
              <a:rPr lang="en-US" dirty="0" smtClean="0"/>
              <a:t>I. Both have nine Supreme Court Justices. </a:t>
            </a:r>
          </a:p>
          <a:p>
            <a:pPr marL="68580" indent="0">
              <a:buNone/>
            </a:pP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3733800"/>
            <a:ext cx="549364" cy="685800"/>
          </a:xfrm>
          <a:prstGeom prst="rect">
            <a:avLst/>
          </a:prstGeom>
        </p:spPr>
      </p:pic>
    </p:spTree>
    <p:extLst>
      <p:ext uri="{BB962C8B-B14F-4D97-AF65-F5344CB8AC3E}">
        <p14:creationId xmlns:p14="http://schemas.microsoft.com/office/powerpoint/2010/main" val="39594926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2400"/>
            <a:ext cx="7024744" cy="2286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791200"/>
          </a:xfrm>
        </p:spPr>
        <p:txBody>
          <a:bodyPr/>
          <a:lstStyle/>
          <a:p>
            <a:endParaRPr lang="en-US" dirty="0"/>
          </a:p>
        </p:txBody>
      </p:sp>
    </p:spTree>
    <p:extLst>
      <p:ext uri="{BB962C8B-B14F-4D97-AF65-F5344CB8AC3E}">
        <p14:creationId xmlns:p14="http://schemas.microsoft.com/office/powerpoint/2010/main" val="10376987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1"/>
            <a:ext cx="7024744" cy="2286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normAutofit lnSpcReduction="10000"/>
          </a:bodyPr>
          <a:lstStyle/>
          <a:p>
            <a:r>
              <a:rPr lang="en-US" dirty="0" smtClean="0"/>
              <a:t>The quote below is from President George W. Bush’s State of the Union Address, January 29, 2002. </a:t>
            </a:r>
            <a:br>
              <a:rPr lang="en-US" dirty="0" smtClean="0"/>
            </a:br>
            <a:endParaRPr lang="en-US" dirty="0" smtClean="0"/>
          </a:p>
          <a:p>
            <a:endParaRPr lang="en-US" dirty="0"/>
          </a:p>
          <a:p>
            <a:endParaRPr lang="en-US" dirty="0" smtClean="0"/>
          </a:p>
          <a:p>
            <a:endParaRPr lang="en-US" dirty="0"/>
          </a:p>
          <a:p>
            <a:endParaRPr lang="en-US" dirty="0" smtClean="0"/>
          </a:p>
          <a:p>
            <a:endParaRPr lang="en-US" dirty="0"/>
          </a:p>
          <a:p>
            <a:r>
              <a:rPr lang="en-US" dirty="0" smtClean="0"/>
              <a:t>According to the quote, why does the United States work with other nations?</a:t>
            </a:r>
          </a:p>
          <a:p>
            <a:endParaRPr lang="en-US" dirty="0" smtClean="0"/>
          </a:p>
          <a:p>
            <a:pPr marL="68580" indent="0">
              <a:buNone/>
            </a:pPr>
            <a:r>
              <a:rPr lang="en-US" dirty="0" smtClean="0"/>
              <a:t>A. To protect national security</a:t>
            </a:r>
          </a:p>
          <a:p>
            <a:pPr marL="68580" indent="0">
              <a:buNone/>
            </a:pPr>
            <a:r>
              <a:rPr lang="en-US" dirty="0" smtClean="0"/>
              <a:t>B. To improve regional trade </a:t>
            </a:r>
          </a:p>
          <a:p>
            <a:pPr marL="68580" indent="0">
              <a:buNone/>
            </a:pPr>
            <a:r>
              <a:rPr lang="en-US" dirty="0" smtClean="0"/>
              <a:t>C. To promote human rights</a:t>
            </a:r>
          </a:p>
          <a:p>
            <a:pPr marL="68580" indent="0">
              <a:buNone/>
            </a:pPr>
            <a:r>
              <a:rPr lang="en-US" dirty="0" smtClean="0"/>
              <a:t>D. To strengthen democracy</a:t>
            </a:r>
          </a:p>
          <a:p>
            <a:pPr marL="68580" indent="0">
              <a:buNone/>
            </a:pPr>
            <a:endParaRPr lang="en-US" dirty="0"/>
          </a:p>
        </p:txBody>
      </p:sp>
      <p:sp>
        <p:nvSpPr>
          <p:cNvPr id="4" name="Rectangle 3"/>
          <p:cNvSpPr/>
          <p:nvPr/>
        </p:nvSpPr>
        <p:spPr>
          <a:xfrm>
            <a:off x="1219200" y="1524000"/>
            <a:ext cx="6934200" cy="21336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smtClean="0">
                <a:solidFill>
                  <a:schemeClr val="tx1"/>
                </a:solidFill>
              </a:rPr>
              <a:t>“States like these, and their terrorist allies, constitute an axis of evil, arming to threaten the peace of the world. By seeking weapons of mass destruction, these regimes pose a grave and growing danger…</a:t>
            </a:r>
          </a:p>
          <a:p>
            <a:endParaRPr lang="en-US" sz="1600" dirty="0" smtClean="0">
              <a:solidFill>
                <a:schemeClr val="tx1"/>
              </a:solidFill>
            </a:endParaRPr>
          </a:p>
          <a:p>
            <a:r>
              <a:rPr lang="en-US" sz="1600" dirty="0" smtClean="0">
                <a:solidFill>
                  <a:schemeClr val="tx1"/>
                </a:solidFill>
              </a:rPr>
              <a:t>We will work closely with our coalition to deny terrorists and their state sponsors the materials, technology, and expertise to make and deliver weapons of mass destruction. “</a:t>
            </a:r>
            <a:endParaRPr lang="en-US" sz="1600" dirty="0">
              <a:solidFill>
                <a:schemeClr val="tx1"/>
              </a:solidFill>
            </a:endParaRPr>
          </a:p>
        </p:txBody>
      </p:sp>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33400" y="4800600"/>
            <a:ext cx="381000" cy="457200"/>
          </a:xfrm>
          <a:prstGeom prst="rect">
            <a:avLst/>
          </a:prstGeom>
        </p:spPr>
      </p:pic>
    </p:spTree>
    <p:extLst>
      <p:ext uri="{BB962C8B-B14F-4D97-AF65-F5344CB8AC3E}">
        <p14:creationId xmlns:p14="http://schemas.microsoft.com/office/powerpoint/2010/main" val="34282538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1043490" y="5334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1447800"/>
            <a:ext cx="8229600" cy="5029200"/>
          </a:xfrm>
        </p:spPr>
        <p:txBody>
          <a:bodyPr/>
          <a:lstStyle/>
          <a:p>
            <a:r>
              <a:rPr lang="en-US" dirty="0" smtClean="0"/>
              <a:t>Which refers to state government powers?</a:t>
            </a:r>
          </a:p>
          <a:p>
            <a:pPr marL="68580" indent="0">
              <a:buNone/>
            </a:pPr>
            <a:endParaRPr lang="en-US" dirty="0" smtClean="0"/>
          </a:p>
          <a:p>
            <a:pPr marL="68580" indent="0">
              <a:lnSpc>
                <a:spcPct val="200000"/>
              </a:lnSpc>
              <a:buNone/>
            </a:pPr>
            <a:r>
              <a:rPr lang="en-US" dirty="0" smtClean="0"/>
              <a:t>F. concurrent</a:t>
            </a:r>
          </a:p>
          <a:p>
            <a:pPr marL="68580" indent="0">
              <a:lnSpc>
                <a:spcPct val="200000"/>
              </a:lnSpc>
              <a:buNone/>
            </a:pPr>
            <a:r>
              <a:rPr lang="en-US" dirty="0" smtClean="0"/>
              <a:t>G. delegated</a:t>
            </a:r>
          </a:p>
          <a:p>
            <a:pPr marL="68580" indent="0">
              <a:lnSpc>
                <a:spcPct val="200000"/>
              </a:lnSpc>
              <a:buNone/>
            </a:pPr>
            <a:r>
              <a:rPr lang="en-US" dirty="0" smtClean="0"/>
              <a:t>H. enumerated</a:t>
            </a:r>
          </a:p>
          <a:p>
            <a:pPr marL="68580" indent="0">
              <a:lnSpc>
                <a:spcPct val="200000"/>
              </a:lnSpc>
              <a:buNone/>
            </a:pPr>
            <a:r>
              <a:rPr lang="en-US" dirty="0" smtClean="0"/>
              <a:t>I.  reserved</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96568" y="4648200"/>
            <a:ext cx="534305" cy="714981"/>
          </a:xfrm>
          <a:prstGeom prst="rect">
            <a:avLst/>
          </a:prstGeom>
        </p:spPr>
      </p:pic>
    </p:spTree>
    <p:extLst>
      <p:ext uri="{BB962C8B-B14F-4D97-AF65-F5344CB8AC3E}">
        <p14:creationId xmlns:p14="http://schemas.microsoft.com/office/powerpoint/2010/main" val="681008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810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normAutofit fontScale="92500" lnSpcReduction="20000"/>
          </a:bodyPr>
          <a:lstStyle/>
          <a:p>
            <a:r>
              <a:rPr lang="en-US" dirty="0" smtClean="0"/>
              <a:t>The poster below uses United States symbols.</a:t>
            </a:r>
          </a:p>
          <a:p>
            <a:endParaRPr lang="en-US" dirty="0"/>
          </a:p>
          <a:p>
            <a:endParaRPr lang="en-US" dirty="0" smtClean="0"/>
          </a:p>
          <a:p>
            <a:endParaRPr lang="en-US" dirty="0"/>
          </a:p>
          <a:p>
            <a:endParaRPr lang="en-US" dirty="0" smtClean="0"/>
          </a:p>
          <a:p>
            <a:endParaRPr lang="en-US" dirty="0"/>
          </a:p>
          <a:p>
            <a:endParaRPr lang="en-US" dirty="0" smtClean="0"/>
          </a:p>
          <a:p>
            <a:endParaRPr lang="en-US" dirty="0"/>
          </a:p>
          <a:p>
            <a:endParaRPr lang="en-US" dirty="0" smtClean="0"/>
          </a:p>
          <a:p>
            <a:endParaRPr lang="en-US" dirty="0" smtClean="0"/>
          </a:p>
          <a:p>
            <a:endParaRPr lang="en-US" dirty="0"/>
          </a:p>
          <a:p>
            <a:endParaRPr lang="en-US" dirty="0" smtClean="0"/>
          </a:p>
          <a:p>
            <a:r>
              <a:rPr lang="en-US" dirty="0" smtClean="0"/>
              <a:t>What is the main message of this poster?</a:t>
            </a:r>
          </a:p>
          <a:p>
            <a:pPr marL="68580" indent="0">
              <a:buNone/>
            </a:pPr>
            <a:r>
              <a:rPr lang="en-US" dirty="0" smtClean="0"/>
              <a:t>A. Join the armed forces to defend against communism.</a:t>
            </a:r>
          </a:p>
          <a:p>
            <a:pPr marL="68580" indent="0">
              <a:buNone/>
            </a:pPr>
            <a:r>
              <a:rPr lang="en-US" dirty="0" smtClean="0"/>
              <a:t>B. Citizens are required to defend their country.</a:t>
            </a:r>
          </a:p>
          <a:p>
            <a:pPr marL="68580" indent="0">
              <a:buNone/>
            </a:pPr>
            <a:r>
              <a:rPr lang="en-US" dirty="0" smtClean="0"/>
              <a:t>C. No one can defend America alone.</a:t>
            </a:r>
          </a:p>
          <a:p>
            <a:pPr marL="68580" indent="0">
              <a:buNone/>
            </a:pPr>
            <a:r>
              <a:rPr lang="en-US" dirty="0" smtClean="0"/>
              <a:t>D. Joining the Military is patriotic.</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7200" y="1143000"/>
            <a:ext cx="8229600" cy="35814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47552" y="5791200"/>
            <a:ext cx="396965" cy="609600"/>
          </a:xfrm>
          <a:prstGeom prst="rect">
            <a:avLst/>
          </a:prstGeom>
        </p:spPr>
      </p:pic>
    </p:spTree>
    <p:extLst>
      <p:ext uri="{BB962C8B-B14F-4D97-AF65-F5344CB8AC3E}">
        <p14:creationId xmlns:p14="http://schemas.microsoft.com/office/powerpoint/2010/main" val="916387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ppt_x"/>
                                          </p:val>
                                        </p:tav>
                                        <p:tav tm="100000">
                                          <p:val>
                                            <p:strVal val="#ppt_x"/>
                                          </p:val>
                                        </p:tav>
                                      </p:tavLst>
                                    </p:anim>
                                    <p:anim calcmode="lin" valueType="num">
                                      <p:cBhvr additive="base">
                                        <p:cTn id="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3048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What is a characteristic of U.S. citizenship according to the Fourteenth Amendment to the United States Constitution? </a:t>
            </a:r>
          </a:p>
          <a:p>
            <a:endParaRPr lang="en-US" dirty="0"/>
          </a:p>
          <a:p>
            <a:pPr marL="68580" indent="0">
              <a:buNone/>
            </a:pPr>
            <a:r>
              <a:rPr lang="en-US" dirty="0" smtClean="0"/>
              <a:t>F. Lived in the United States for Twenty Years</a:t>
            </a:r>
          </a:p>
          <a:p>
            <a:pPr marL="68580" indent="0">
              <a:buNone/>
            </a:pPr>
            <a:r>
              <a:rPr lang="en-US" dirty="0" smtClean="0"/>
              <a:t>G. Born or naturalized in the United States</a:t>
            </a:r>
          </a:p>
          <a:p>
            <a:pPr marL="68580" indent="0">
              <a:buNone/>
            </a:pPr>
            <a:r>
              <a:rPr lang="en-US" dirty="0" smtClean="0"/>
              <a:t>H. Owns property in the United States</a:t>
            </a:r>
          </a:p>
          <a:p>
            <a:pPr marL="68580" indent="0">
              <a:buNone/>
            </a:pPr>
            <a:r>
              <a:rPr lang="en-US" dirty="0" smtClean="0"/>
              <a:t>I. Employed in the United States </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3971" y="2514600"/>
            <a:ext cx="518341" cy="609600"/>
          </a:xfrm>
          <a:prstGeom prst="rect">
            <a:avLst/>
          </a:prstGeom>
        </p:spPr>
      </p:pic>
    </p:spTree>
    <p:extLst>
      <p:ext uri="{BB962C8B-B14F-4D97-AF65-F5344CB8AC3E}">
        <p14:creationId xmlns:p14="http://schemas.microsoft.com/office/powerpoint/2010/main" val="6566002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2400"/>
            <a:ext cx="7024744" cy="1524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lstStyle/>
          <a:p>
            <a:r>
              <a:rPr lang="en-US" dirty="0" smtClean="0"/>
              <a:t>The chart below shows candidate campaign positions.</a:t>
            </a:r>
          </a:p>
          <a:p>
            <a:endParaRPr lang="en-US" dirty="0"/>
          </a:p>
          <a:p>
            <a:endParaRPr lang="en-US" dirty="0" smtClean="0"/>
          </a:p>
          <a:p>
            <a:endParaRPr lang="en-US" dirty="0"/>
          </a:p>
          <a:p>
            <a:endParaRPr lang="en-US" dirty="0" smtClean="0"/>
          </a:p>
          <a:p>
            <a:endParaRPr lang="en-US" dirty="0"/>
          </a:p>
          <a:p>
            <a:endParaRPr lang="en-US" dirty="0" smtClean="0"/>
          </a:p>
          <a:p>
            <a:r>
              <a:rPr lang="en-US" sz="1800" dirty="0" smtClean="0"/>
              <a:t>Based of these positions, which candidate would a 20 year old college student who works in a nursing home </a:t>
            </a:r>
            <a:r>
              <a:rPr lang="en-US" sz="1800" b="1" dirty="0" smtClean="0"/>
              <a:t>most likely </a:t>
            </a:r>
            <a:r>
              <a:rPr lang="en-US" sz="1800" dirty="0" smtClean="0"/>
              <a:t>support? </a:t>
            </a:r>
          </a:p>
          <a:p>
            <a:pPr marL="68580" indent="0">
              <a:buNone/>
            </a:pPr>
            <a:r>
              <a:rPr lang="en-US" dirty="0" smtClean="0"/>
              <a:t>A. A</a:t>
            </a:r>
          </a:p>
          <a:p>
            <a:pPr marL="68580" indent="0">
              <a:buNone/>
            </a:pPr>
            <a:r>
              <a:rPr lang="en-US" dirty="0" smtClean="0"/>
              <a:t>B. B</a:t>
            </a:r>
          </a:p>
          <a:p>
            <a:pPr marL="68580" indent="0">
              <a:buNone/>
            </a:pPr>
            <a:r>
              <a:rPr lang="en-US" dirty="0" smtClean="0"/>
              <a:t>C. C</a:t>
            </a:r>
          </a:p>
          <a:p>
            <a:pPr marL="68580" indent="0">
              <a:buNone/>
            </a:pPr>
            <a:r>
              <a:rPr lang="en-US" dirty="0" smtClean="0"/>
              <a:t>D.  D</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456326272"/>
              </p:ext>
            </p:extLst>
          </p:nvPr>
        </p:nvGraphicFramePr>
        <p:xfrm>
          <a:off x="533400" y="1447800"/>
          <a:ext cx="8077200" cy="2676356"/>
        </p:xfrm>
        <a:graphic>
          <a:graphicData uri="http://schemas.openxmlformats.org/drawingml/2006/table">
            <a:tbl>
              <a:tblPr firstRow="1" bandRow="1">
                <a:tableStyleId>{5C22544A-7EE6-4342-B048-85BDC9FD1C3A}</a:tableStyleId>
              </a:tblPr>
              <a:tblGrid>
                <a:gridCol w="1615440"/>
                <a:gridCol w="1615440"/>
                <a:gridCol w="1615440"/>
                <a:gridCol w="1615440"/>
                <a:gridCol w="1615440"/>
              </a:tblGrid>
              <a:tr h="854375">
                <a:tc>
                  <a:txBody>
                    <a:bodyPr/>
                    <a:lstStyle/>
                    <a:p>
                      <a:r>
                        <a:rPr lang="en-US" sz="1400" dirty="0" smtClean="0">
                          <a:solidFill>
                            <a:schemeClr val="tx1"/>
                          </a:solidFill>
                        </a:rPr>
                        <a:t>Candidate</a:t>
                      </a:r>
                      <a:endParaRPr lang="en-US" sz="1400" dirty="0">
                        <a:solidFill>
                          <a:schemeClr val="tx1"/>
                        </a:solidFill>
                      </a:endParaRPr>
                    </a:p>
                  </a:txBody>
                  <a:tcPr/>
                </a:tc>
                <a:tc>
                  <a:txBody>
                    <a:bodyPr/>
                    <a:lstStyle/>
                    <a:p>
                      <a:r>
                        <a:rPr lang="en-US" sz="1400" b="1" dirty="0" smtClean="0">
                          <a:solidFill>
                            <a:schemeClr val="tx1"/>
                          </a:solidFill>
                        </a:rPr>
                        <a:t>Political Experience</a:t>
                      </a:r>
                      <a:endParaRPr lang="en-US" sz="1400" b="1" dirty="0">
                        <a:solidFill>
                          <a:schemeClr val="tx1"/>
                        </a:solidFill>
                      </a:endParaRPr>
                    </a:p>
                  </a:txBody>
                  <a:tcPr/>
                </a:tc>
                <a:tc>
                  <a:txBody>
                    <a:bodyPr/>
                    <a:lstStyle/>
                    <a:p>
                      <a:r>
                        <a:rPr lang="en-US" sz="1400" b="1" dirty="0" smtClean="0">
                          <a:solidFill>
                            <a:schemeClr val="tx1"/>
                          </a:solidFill>
                        </a:rPr>
                        <a:t>Approving Tax break for first time  homeowners</a:t>
                      </a:r>
                      <a:endParaRPr lang="en-US" sz="1400" b="1" dirty="0">
                        <a:solidFill>
                          <a:schemeClr val="tx1"/>
                        </a:solidFill>
                      </a:endParaRPr>
                    </a:p>
                  </a:txBody>
                  <a:tcPr/>
                </a:tc>
                <a:tc>
                  <a:txBody>
                    <a:bodyPr/>
                    <a:lstStyle/>
                    <a:p>
                      <a:r>
                        <a:rPr lang="en-US" sz="1400" dirty="0" smtClean="0">
                          <a:solidFill>
                            <a:schemeClr val="tx1"/>
                          </a:solidFill>
                        </a:rPr>
                        <a:t>Cutting Medicare Benefits</a:t>
                      </a:r>
                      <a:endParaRPr lang="en-US" sz="1400" dirty="0">
                        <a:solidFill>
                          <a:schemeClr val="tx1"/>
                        </a:solidFill>
                      </a:endParaRPr>
                    </a:p>
                  </a:txBody>
                  <a:tcPr/>
                </a:tc>
                <a:tc>
                  <a:txBody>
                    <a:bodyPr/>
                    <a:lstStyle/>
                    <a:p>
                      <a:r>
                        <a:rPr lang="en-US" sz="1400" dirty="0" smtClean="0">
                          <a:solidFill>
                            <a:schemeClr val="tx1"/>
                          </a:solidFill>
                        </a:rPr>
                        <a:t>Decreasing Federal Funds</a:t>
                      </a:r>
                      <a:r>
                        <a:rPr lang="en-US" sz="1400" baseline="0" dirty="0" smtClean="0">
                          <a:solidFill>
                            <a:schemeClr val="tx1"/>
                          </a:solidFill>
                        </a:rPr>
                        <a:t> for Higher Education</a:t>
                      </a:r>
                      <a:endParaRPr lang="en-US" sz="1400" dirty="0">
                        <a:solidFill>
                          <a:schemeClr val="tx1"/>
                        </a:solidFill>
                      </a:endParaRPr>
                    </a:p>
                  </a:txBody>
                  <a:tcPr/>
                </a:tc>
              </a:tr>
              <a:tr h="347578">
                <a:tc>
                  <a:txBody>
                    <a:bodyPr/>
                    <a:lstStyle/>
                    <a:p>
                      <a:r>
                        <a:rPr lang="en-US" sz="1400" dirty="0" smtClean="0"/>
                        <a:t>A</a:t>
                      </a:r>
                      <a:endParaRPr lang="en-US" sz="1400" dirty="0"/>
                    </a:p>
                  </a:txBody>
                  <a:tcPr/>
                </a:tc>
                <a:tc>
                  <a:txBody>
                    <a:bodyPr/>
                    <a:lstStyle/>
                    <a:p>
                      <a:r>
                        <a:rPr lang="en-US" sz="1400" dirty="0" smtClean="0"/>
                        <a:t>Mayor (2terms)</a:t>
                      </a:r>
                      <a:endParaRPr lang="en-US" sz="1400" dirty="0"/>
                    </a:p>
                  </a:txBody>
                  <a:tcPr/>
                </a:tc>
                <a:tc>
                  <a:txBody>
                    <a:bodyPr/>
                    <a:lstStyle/>
                    <a:p>
                      <a:r>
                        <a:rPr lang="en-US" sz="1400" dirty="0" smtClean="0"/>
                        <a:t>Opposes</a:t>
                      </a:r>
                      <a:endParaRPr lang="en-US" sz="1400" dirty="0"/>
                    </a:p>
                  </a:txBody>
                  <a:tcPr/>
                </a:tc>
                <a:tc>
                  <a:txBody>
                    <a:bodyPr/>
                    <a:lstStyle/>
                    <a:p>
                      <a:r>
                        <a:rPr lang="en-US" sz="1400" dirty="0" smtClean="0"/>
                        <a:t>Supports </a:t>
                      </a:r>
                      <a:endParaRPr lang="en-US" sz="1400" dirty="0"/>
                    </a:p>
                  </a:txBody>
                  <a:tcPr/>
                </a:tc>
                <a:tc>
                  <a:txBody>
                    <a:bodyPr/>
                    <a:lstStyle/>
                    <a:p>
                      <a:r>
                        <a:rPr lang="en-US" sz="1400" dirty="0" smtClean="0"/>
                        <a:t>Supports</a:t>
                      </a:r>
                      <a:endParaRPr lang="en-US" sz="1400" dirty="0"/>
                    </a:p>
                  </a:txBody>
                  <a:tcPr/>
                </a:tc>
              </a:tr>
              <a:tr h="496541">
                <a:tc>
                  <a:txBody>
                    <a:bodyPr/>
                    <a:lstStyle/>
                    <a:p>
                      <a:r>
                        <a:rPr lang="en-US" sz="1400" dirty="0" smtClean="0"/>
                        <a:t>B</a:t>
                      </a:r>
                      <a:endParaRPr lang="en-US" sz="1400" dirty="0"/>
                    </a:p>
                  </a:txBody>
                  <a:tcPr/>
                </a:tc>
                <a:tc>
                  <a:txBody>
                    <a:bodyPr/>
                    <a:lstStyle/>
                    <a:p>
                      <a:r>
                        <a:rPr lang="en-US" sz="1400" dirty="0" smtClean="0"/>
                        <a:t>House of Reps. (2terms)</a:t>
                      </a:r>
                      <a:endParaRPr lang="en-US" sz="1400" dirty="0"/>
                    </a:p>
                  </a:txBody>
                  <a:tcPr/>
                </a:tc>
                <a:tc>
                  <a:txBody>
                    <a:bodyPr/>
                    <a:lstStyle/>
                    <a:p>
                      <a:r>
                        <a:rPr lang="en-US" sz="1400" dirty="0" smtClean="0"/>
                        <a:t>Supports</a:t>
                      </a:r>
                      <a:endParaRPr lang="en-US" sz="1400" dirty="0"/>
                    </a:p>
                  </a:txBody>
                  <a:tcPr/>
                </a:tc>
                <a:tc>
                  <a:txBody>
                    <a:bodyPr/>
                    <a:lstStyle/>
                    <a:p>
                      <a:r>
                        <a:rPr lang="en-US" sz="1400" dirty="0" smtClean="0"/>
                        <a:t>Opposes</a:t>
                      </a:r>
                      <a:r>
                        <a:rPr lang="en-US" sz="1400" baseline="0" dirty="0" smtClean="0"/>
                        <a:t> </a:t>
                      </a:r>
                      <a:endParaRPr lang="en-US" sz="1400" dirty="0"/>
                    </a:p>
                  </a:txBody>
                  <a:tcPr/>
                </a:tc>
                <a:tc>
                  <a:txBody>
                    <a:bodyPr/>
                    <a:lstStyle/>
                    <a:p>
                      <a:r>
                        <a:rPr lang="en-US" sz="1400" dirty="0" smtClean="0"/>
                        <a:t>Opposes</a:t>
                      </a:r>
                      <a:endParaRPr lang="en-US" sz="1400" dirty="0"/>
                    </a:p>
                  </a:txBody>
                  <a:tcPr/>
                </a:tc>
              </a:tr>
              <a:tr h="347578">
                <a:tc>
                  <a:txBody>
                    <a:bodyPr/>
                    <a:lstStyle/>
                    <a:p>
                      <a:r>
                        <a:rPr lang="en-US" sz="1400" dirty="0" smtClean="0"/>
                        <a:t>C</a:t>
                      </a:r>
                      <a:endParaRPr lang="en-US" sz="1400" dirty="0"/>
                    </a:p>
                  </a:txBody>
                  <a:tcPr/>
                </a:tc>
                <a:tc>
                  <a:txBody>
                    <a:bodyPr/>
                    <a:lstStyle/>
                    <a:p>
                      <a:r>
                        <a:rPr lang="en-US" sz="1400" dirty="0" smtClean="0"/>
                        <a:t>Senate</a:t>
                      </a:r>
                      <a:r>
                        <a:rPr lang="en-US" sz="1400" baseline="0" dirty="0" smtClean="0"/>
                        <a:t> (2terms)</a:t>
                      </a:r>
                      <a:endParaRPr lang="en-US" sz="1400" dirty="0"/>
                    </a:p>
                  </a:txBody>
                  <a:tcPr/>
                </a:tc>
                <a:tc>
                  <a:txBody>
                    <a:bodyPr/>
                    <a:lstStyle/>
                    <a:p>
                      <a:r>
                        <a:rPr lang="en-US" sz="1400" dirty="0" smtClean="0"/>
                        <a:t>Supports</a:t>
                      </a:r>
                      <a:endParaRPr lang="en-US" sz="1400" dirty="0"/>
                    </a:p>
                  </a:txBody>
                  <a:tcPr/>
                </a:tc>
                <a:tc>
                  <a:txBody>
                    <a:bodyPr/>
                    <a:lstStyle/>
                    <a:p>
                      <a:r>
                        <a:rPr lang="en-US" sz="1400" dirty="0" smtClean="0"/>
                        <a:t>Opposes</a:t>
                      </a:r>
                      <a:endParaRPr lang="en-US" sz="1400" dirty="0"/>
                    </a:p>
                  </a:txBody>
                  <a:tcPr/>
                </a:tc>
                <a:tc>
                  <a:txBody>
                    <a:bodyPr/>
                    <a:lstStyle/>
                    <a:p>
                      <a:r>
                        <a:rPr lang="en-US" sz="1400" dirty="0" smtClean="0"/>
                        <a:t>Supports</a:t>
                      </a:r>
                      <a:endParaRPr lang="en-US" sz="1400" dirty="0"/>
                    </a:p>
                  </a:txBody>
                  <a:tcPr/>
                </a:tc>
              </a:tr>
              <a:tr h="468528">
                <a:tc>
                  <a:txBody>
                    <a:bodyPr/>
                    <a:lstStyle/>
                    <a:p>
                      <a:r>
                        <a:rPr lang="en-US" sz="1400" dirty="0" smtClean="0"/>
                        <a:t>D</a:t>
                      </a:r>
                      <a:endParaRPr lang="en-US" sz="1400" dirty="0"/>
                    </a:p>
                  </a:txBody>
                  <a:tcPr/>
                </a:tc>
                <a:tc>
                  <a:txBody>
                    <a:bodyPr/>
                    <a:lstStyle/>
                    <a:p>
                      <a:r>
                        <a:rPr lang="en-US" sz="1400" dirty="0" smtClean="0"/>
                        <a:t>School</a:t>
                      </a:r>
                      <a:r>
                        <a:rPr lang="en-US" sz="1400" baseline="0" dirty="0" smtClean="0"/>
                        <a:t> board-1term</a:t>
                      </a:r>
                      <a:endParaRPr lang="en-US" sz="1400" dirty="0"/>
                    </a:p>
                  </a:txBody>
                  <a:tcPr/>
                </a:tc>
                <a:tc>
                  <a:txBody>
                    <a:bodyPr/>
                    <a:lstStyle/>
                    <a:p>
                      <a:r>
                        <a:rPr lang="en-US" sz="1400" dirty="0" smtClean="0"/>
                        <a:t>Opposes</a:t>
                      </a:r>
                      <a:endParaRPr lang="en-US" sz="1400" dirty="0"/>
                    </a:p>
                  </a:txBody>
                  <a:tcPr/>
                </a:tc>
                <a:tc>
                  <a:txBody>
                    <a:bodyPr/>
                    <a:lstStyle/>
                    <a:p>
                      <a:r>
                        <a:rPr lang="en-US" sz="1400" dirty="0" smtClean="0"/>
                        <a:t>Supports</a:t>
                      </a:r>
                      <a:endParaRPr lang="en-US" sz="1400" dirty="0"/>
                    </a:p>
                  </a:txBody>
                  <a:tcPr/>
                </a:tc>
                <a:tc>
                  <a:txBody>
                    <a:bodyPr/>
                    <a:lstStyle/>
                    <a:p>
                      <a:r>
                        <a:rPr lang="en-US" sz="1400" dirty="0" smtClean="0"/>
                        <a:t>opposes</a:t>
                      </a:r>
                      <a:endParaRPr lang="en-US" sz="1400" dirty="0"/>
                    </a:p>
                  </a:txBody>
                  <a:tcPr/>
                </a:tc>
              </a:tr>
            </a:tbl>
          </a:graphicData>
        </a:graphic>
      </p:graphicFrame>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48824" y="5105400"/>
            <a:ext cx="350882" cy="457200"/>
          </a:xfrm>
          <a:prstGeom prst="rect">
            <a:avLst/>
          </a:prstGeom>
        </p:spPr>
      </p:pic>
    </p:spTree>
    <p:extLst>
      <p:ext uri="{BB962C8B-B14F-4D97-AF65-F5344CB8AC3E}">
        <p14:creationId xmlns:p14="http://schemas.microsoft.com/office/powerpoint/2010/main" val="19535295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43490" y="152400"/>
            <a:ext cx="7024744" cy="381000"/>
          </a:xfrm>
        </p:spPr>
        <p:txBody>
          <a:bodyPr>
            <a:normAutofit fontScale="90000"/>
          </a:bodyPr>
          <a:lstStyle/>
          <a:p>
            <a:endParaRPr lang="en-US" dirty="0"/>
          </a:p>
        </p:txBody>
      </p:sp>
      <p:sp>
        <p:nvSpPr>
          <p:cNvPr id="3" name="Content Placeholder 2"/>
          <p:cNvSpPr>
            <a:spLocks noGrp="1"/>
          </p:cNvSpPr>
          <p:nvPr>
            <p:ph idx="1"/>
          </p:nvPr>
        </p:nvSpPr>
        <p:spPr>
          <a:xfrm>
            <a:off x="457200" y="685800"/>
            <a:ext cx="8229600" cy="5867400"/>
          </a:xfrm>
        </p:spPr>
        <p:txBody>
          <a:bodyPr>
            <a:normAutofit lnSpcReduction="10000"/>
          </a:bodyPr>
          <a:lstStyle/>
          <a:p>
            <a:r>
              <a:rPr lang="en-US" dirty="0" smtClean="0"/>
              <a:t>The statements below are from a community debate.</a:t>
            </a:r>
          </a:p>
          <a:p>
            <a:pPr marL="68580" indent="0">
              <a:buNone/>
            </a:pPr>
            <a:r>
              <a:rPr lang="en-US" b="1" dirty="0" smtClean="0"/>
              <a:t>Shaun: </a:t>
            </a:r>
            <a:r>
              <a:rPr lang="en-US" dirty="0" smtClean="0"/>
              <a:t>We need order and safety during public meetings. How can elected officials get their work done if people are protesting outside their meeting?</a:t>
            </a:r>
          </a:p>
          <a:p>
            <a:pPr marL="68580" indent="0">
              <a:buNone/>
            </a:pPr>
            <a:r>
              <a:rPr lang="en-US" b="1" dirty="0" smtClean="0"/>
              <a:t>Elena: </a:t>
            </a:r>
            <a:r>
              <a:rPr lang="en-US" dirty="0" smtClean="0"/>
              <a:t>It is important that people let their opinions be know. Protests are okay as long as they are nonviolent. </a:t>
            </a:r>
          </a:p>
          <a:p>
            <a:pPr marL="68580" indent="0">
              <a:buNone/>
            </a:pPr>
            <a:endParaRPr lang="en-US" dirty="0" smtClean="0"/>
          </a:p>
          <a:p>
            <a:pPr marL="68580" indent="0">
              <a:buNone/>
            </a:pPr>
            <a:r>
              <a:rPr lang="en-US" dirty="0" smtClean="0"/>
              <a:t>What constitutional principle supports Elena’s argument? </a:t>
            </a:r>
          </a:p>
          <a:p>
            <a:pPr marL="68580" indent="0">
              <a:buNone/>
            </a:pPr>
            <a:r>
              <a:rPr lang="en-US" dirty="0" smtClean="0"/>
              <a:t>F. The right to equal protection under the law</a:t>
            </a:r>
          </a:p>
          <a:p>
            <a:pPr marL="68580" indent="0">
              <a:buNone/>
            </a:pPr>
            <a:r>
              <a:rPr lang="en-US" dirty="0" smtClean="0"/>
              <a:t>G. The right to peaceably assemble </a:t>
            </a:r>
          </a:p>
          <a:p>
            <a:pPr marL="68580" indent="0">
              <a:buNone/>
            </a:pPr>
            <a:r>
              <a:rPr lang="en-US" dirty="0" smtClean="0"/>
              <a:t>H. The right to public education</a:t>
            </a:r>
          </a:p>
          <a:p>
            <a:pPr marL="68580" indent="0">
              <a:buNone/>
            </a:pPr>
            <a:r>
              <a:rPr lang="en-US" dirty="0" smtClean="0"/>
              <a:t>I. The right to due process</a:t>
            </a:r>
            <a:endParaRPr lang="en-US" dirty="0"/>
          </a:p>
        </p:txBody>
      </p:sp>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66783" y="4876800"/>
            <a:ext cx="473165" cy="609600"/>
          </a:xfrm>
          <a:prstGeom prst="rect">
            <a:avLst/>
          </a:prstGeom>
        </p:spPr>
      </p:pic>
    </p:spTree>
    <p:extLst>
      <p:ext uri="{BB962C8B-B14F-4D97-AF65-F5344CB8AC3E}">
        <p14:creationId xmlns:p14="http://schemas.microsoft.com/office/powerpoint/2010/main" val="24354870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524</TotalTime>
  <Words>2570</Words>
  <Application>Microsoft Office PowerPoint</Application>
  <PresentationFormat>On-screen Show (4:3)</PresentationFormat>
  <Paragraphs>424</Paragraphs>
  <Slides>38</Slides>
  <Notes>0</Notes>
  <HiddenSlides>0</HiddenSlides>
  <MMClips>0</MMClips>
  <ScaleCrop>false</ScaleCrop>
  <HeadingPairs>
    <vt:vector size="4" baseType="variant">
      <vt:variant>
        <vt:lpstr>Theme</vt:lpstr>
      </vt:variant>
      <vt:variant>
        <vt:i4>1</vt:i4>
      </vt:variant>
      <vt:variant>
        <vt:lpstr>Slide Titles</vt:lpstr>
      </vt:variant>
      <vt:variant>
        <vt:i4>38</vt:i4>
      </vt:variant>
    </vt:vector>
  </HeadingPairs>
  <TitlesOfParts>
    <vt:vector size="39" baseType="lpstr">
      <vt:lpstr>Austin</vt:lpstr>
      <vt:lpstr>End Of Course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M-DCPS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End Of Course</dc:title>
  <dc:creator>ROSSIN, CHRISTOPHER A</dc:creator>
  <cp:lastModifiedBy>Kelly Watt</cp:lastModifiedBy>
  <cp:revision>119</cp:revision>
  <dcterms:created xsi:type="dcterms:W3CDTF">2013-11-04T17:08:48Z</dcterms:created>
  <dcterms:modified xsi:type="dcterms:W3CDTF">2014-03-06T21:31:42Z</dcterms:modified>
</cp:coreProperties>
</file>